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69" r:id="rId4"/>
    <p:sldMasterId id="2147483787" r:id="rId5"/>
    <p:sldMasterId id="2147483816" r:id="rId6"/>
  </p:sldMasterIdLst>
  <p:notesMasterIdLst>
    <p:notesMasterId r:id="rId31"/>
  </p:notesMasterIdLst>
  <p:handoutMasterIdLst>
    <p:handoutMasterId r:id="rId32"/>
  </p:handoutMasterIdLst>
  <p:sldIdLst>
    <p:sldId id="355" r:id="rId7"/>
    <p:sldId id="331" r:id="rId8"/>
    <p:sldId id="365" r:id="rId9"/>
    <p:sldId id="332" r:id="rId10"/>
    <p:sldId id="342" r:id="rId11"/>
    <p:sldId id="277" r:id="rId12"/>
    <p:sldId id="363" r:id="rId13"/>
    <p:sldId id="349" r:id="rId14"/>
    <p:sldId id="343" r:id="rId15"/>
    <p:sldId id="333" r:id="rId16"/>
    <p:sldId id="258" r:id="rId17"/>
    <p:sldId id="257" r:id="rId18"/>
    <p:sldId id="266" r:id="rId19"/>
    <p:sldId id="336" r:id="rId20"/>
    <p:sldId id="344" r:id="rId21"/>
    <p:sldId id="347" r:id="rId22"/>
    <p:sldId id="326" r:id="rId23"/>
    <p:sldId id="338" r:id="rId24"/>
    <p:sldId id="325" r:id="rId25"/>
    <p:sldId id="291" r:id="rId26"/>
    <p:sldId id="364" r:id="rId27"/>
    <p:sldId id="358" r:id="rId28"/>
    <p:sldId id="361" r:id="rId29"/>
    <p:sldId id="362" r:id="rId30"/>
  </p:sldIdLst>
  <p:sldSz cx="12192000" cy="6858000"/>
  <p:notesSz cx="6858000" cy="9144000"/>
  <p:defaultTextStyle>
    <a:defPPr rtl="0"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zione predefinita" id="{765AAE8E-B109-0740-891C-846518ECE3B4}">
          <p14:sldIdLst>
            <p14:sldId id="355"/>
            <p14:sldId id="331"/>
            <p14:sldId id="365"/>
            <p14:sldId id="332"/>
            <p14:sldId id="342"/>
            <p14:sldId id="277"/>
            <p14:sldId id="363"/>
            <p14:sldId id="349"/>
            <p14:sldId id="343"/>
            <p14:sldId id="333"/>
            <p14:sldId id="258"/>
            <p14:sldId id="257"/>
            <p14:sldId id="266"/>
            <p14:sldId id="336"/>
            <p14:sldId id="344"/>
            <p14:sldId id="347"/>
            <p14:sldId id="326"/>
            <p14:sldId id="338"/>
            <p14:sldId id="325"/>
            <p14:sldId id="291"/>
            <p14:sldId id="364"/>
            <p14:sldId id="358"/>
            <p14:sldId id="361"/>
            <p14:sldId id="362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FF2FF"/>
    <a:srgbClr val="F5F8FC"/>
    <a:srgbClr val="DDEBFF"/>
    <a:srgbClr val="E6EBFE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essuno stile, nessuna grigli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Stile con tema 1 - Colore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B4B98B0-60AC-42C2-AFA5-B58CD77FA1E5}" styleName="Stile chiaro 1 - Color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73A0DAA-6AF3-43AB-8588-CEC1D06C72B9}" styleName="Stile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BC89EF96-8CEA-46FF-86C4-4CE0E7609802}" styleName="Stile chiaro 3 - Colore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157" autoAdjust="0"/>
    <p:restoredTop sz="94650"/>
  </p:normalViewPr>
  <p:slideViewPr>
    <p:cSldViewPr snapToGrid="0">
      <p:cViewPr varScale="1">
        <p:scale>
          <a:sx n="61" d="100"/>
          <a:sy n="61" d="100"/>
        </p:scale>
        <p:origin x="56" y="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34" Type="http://schemas.openxmlformats.org/officeDocument/2006/relationships/viewProps" Target="viewProp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handoutMaster" Target="handoutMasters/handoutMaster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tableStyles" Target="tableStyle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theme" Target="theme/theme1.xml"/><Relationship Id="rId8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7D059D3-912C-4E7C-8250-FB2D826FBA5D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5E3CCDC6-CD03-4921-996F-426015F1EF38}">
      <dgm:prSet phldrT="[Testo]" phldr="0"/>
      <dgm:spPr/>
      <dgm:t>
        <a:bodyPr/>
        <a:lstStyle/>
        <a:p>
          <a:pPr rtl="0"/>
          <a:r>
            <a:rPr lang="it-IT">
              <a:latin typeface="Times New Roman"/>
              <a:cs typeface="Times New Roman"/>
            </a:rPr>
            <a:t> 1      STROKE</a:t>
          </a:r>
        </a:p>
      </dgm:t>
    </dgm:pt>
    <dgm:pt modelId="{84524FAE-8591-483A-8BA1-C15BE980727B}" type="parTrans" cxnId="{2BC0781C-177C-4679-AE44-2C742F1DDF87}">
      <dgm:prSet/>
      <dgm:spPr/>
      <dgm:t>
        <a:bodyPr/>
        <a:lstStyle/>
        <a:p>
          <a:endParaRPr lang="it-IT"/>
        </a:p>
      </dgm:t>
    </dgm:pt>
    <dgm:pt modelId="{2EBC5E34-0795-4BD7-BB58-91FA0BA2F2D4}" type="sibTrans" cxnId="{2BC0781C-177C-4679-AE44-2C742F1DDF87}">
      <dgm:prSet/>
      <dgm:spPr/>
      <dgm:t>
        <a:bodyPr/>
        <a:lstStyle/>
        <a:p>
          <a:endParaRPr lang="it-IT"/>
        </a:p>
      </dgm:t>
    </dgm:pt>
    <dgm:pt modelId="{8F0BE6E6-1B70-48E4-8298-18F5C84D10A3}">
      <dgm:prSet phldrT="[Testo]" phldr="0"/>
      <dgm:spPr/>
      <dgm:t>
        <a:bodyPr/>
        <a:lstStyle/>
        <a:p>
          <a:pPr rtl="0"/>
          <a:r>
            <a:rPr lang="it-IT" dirty="0">
              <a:latin typeface="Corbel" panose="020B0503020204020204"/>
            </a:rPr>
            <a:t> </a:t>
          </a:r>
          <a:r>
            <a:rPr lang="it-IT" dirty="0">
              <a:latin typeface="Times New Roman"/>
              <a:cs typeface="Times New Roman"/>
            </a:rPr>
            <a:t>0   NO STROKE</a:t>
          </a:r>
        </a:p>
      </dgm:t>
    </dgm:pt>
    <dgm:pt modelId="{23DAF067-60ED-48EE-933B-A0BEFCCF9C6B}" type="sibTrans" cxnId="{E9947E0E-7373-4CC5-9EF0-D7A4AE95BACC}">
      <dgm:prSet/>
      <dgm:spPr/>
      <dgm:t>
        <a:bodyPr/>
        <a:lstStyle/>
        <a:p>
          <a:endParaRPr lang="it-IT"/>
        </a:p>
      </dgm:t>
    </dgm:pt>
    <dgm:pt modelId="{0AFAE0DE-2DFC-4C7E-AECF-E124EACF9AD9}" type="parTrans" cxnId="{E9947E0E-7373-4CC5-9EF0-D7A4AE95BACC}">
      <dgm:prSet/>
      <dgm:spPr/>
      <dgm:t>
        <a:bodyPr/>
        <a:lstStyle/>
        <a:p>
          <a:endParaRPr lang="it-IT"/>
        </a:p>
      </dgm:t>
    </dgm:pt>
    <dgm:pt modelId="{269A375E-692C-4C3F-94B4-509B4225793B}" type="pres">
      <dgm:prSet presAssocID="{97D059D3-912C-4E7C-8250-FB2D826FBA5D}" presName="linear" presStyleCnt="0">
        <dgm:presLayoutVars>
          <dgm:dir/>
          <dgm:animLvl val="lvl"/>
          <dgm:resizeHandles val="exact"/>
        </dgm:presLayoutVars>
      </dgm:prSet>
      <dgm:spPr/>
    </dgm:pt>
    <dgm:pt modelId="{D8B2B3B3-42FE-4FF2-BF2F-539C14ACFED7}" type="pres">
      <dgm:prSet presAssocID="{8F0BE6E6-1B70-48E4-8298-18F5C84D10A3}" presName="parentLin" presStyleCnt="0"/>
      <dgm:spPr/>
    </dgm:pt>
    <dgm:pt modelId="{A7FAA977-8467-4BE3-AB5A-E295A900D597}" type="pres">
      <dgm:prSet presAssocID="{8F0BE6E6-1B70-48E4-8298-18F5C84D10A3}" presName="parentLeftMargin" presStyleLbl="node1" presStyleIdx="0" presStyleCnt="2"/>
      <dgm:spPr/>
    </dgm:pt>
    <dgm:pt modelId="{27432893-C99E-48DE-BAD8-ABB4F36CA621}" type="pres">
      <dgm:prSet presAssocID="{8F0BE6E6-1B70-48E4-8298-18F5C84D10A3}" presName="parentText" presStyleLbl="node1" presStyleIdx="0" presStyleCnt="2" custLinFactNeighborX="579" custLinFactNeighborY="-2939">
        <dgm:presLayoutVars>
          <dgm:chMax val="0"/>
          <dgm:bulletEnabled val="1"/>
        </dgm:presLayoutVars>
      </dgm:prSet>
      <dgm:spPr/>
    </dgm:pt>
    <dgm:pt modelId="{A642389E-AC43-4BAD-8663-1A206FF169AD}" type="pres">
      <dgm:prSet presAssocID="{8F0BE6E6-1B70-48E4-8298-18F5C84D10A3}" presName="negativeSpace" presStyleCnt="0"/>
      <dgm:spPr/>
    </dgm:pt>
    <dgm:pt modelId="{56661F8C-B361-4190-A6E1-43EEA4999FC1}" type="pres">
      <dgm:prSet presAssocID="{8F0BE6E6-1B70-48E4-8298-18F5C84D10A3}" presName="childText" presStyleLbl="conFgAcc1" presStyleIdx="0" presStyleCnt="2">
        <dgm:presLayoutVars>
          <dgm:bulletEnabled val="1"/>
        </dgm:presLayoutVars>
      </dgm:prSet>
      <dgm:spPr/>
    </dgm:pt>
    <dgm:pt modelId="{E636D81F-A28D-4EBA-9C64-931AF09036E7}" type="pres">
      <dgm:prSet presAssocID="{23DAF067-60ED-48EE-933B-A0BEFCCF9C6B}" presName="spaceBetweenRectangles" presStyleCnt="0"/>
      <dgm:spPr/>
    </dgm:pt>
    <dgm:pt modelId="{CD79C19E-163A-433B-9DB7-E1062D5E4BBD}" type="pres">
      <dgm:prSet presAssocID="{5E3CCDC6-CD03-4921-996F-426015F1EF38}" presName="parentLin" presStyleCnt="0"/>
      <dgm:spPr/>
    </dgm:pt>
    <dgm:pt modelId="{9DA79B10-6423-4399-885C-367609870075}" type="pres">
      <dgm:prSet presAssocID="{5E3CCDC6-CD03-4921-996F-426015F1EF38}" presName="parentLeftMargin" presStyleLbl="node1" presStyleIdx="0" presStyleCnt="2"/>
      <dgm:spPr/>
    </dgm:pt>
    <dgm:pt modelId="{A40F4612-C3BE-4448-B420-BEDFD7C63EA2}" type="pres">
      <dgm:prSet presAssocID="{5E3CCDC6-CD03-4921-996F-426015F1EF38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37C1D843-184F-49FB-93C5-59D796DADDD3}" type="pres">
      <dgm:prSet presAssocID="{5E3CCDC6-CD03-4921-996F-426015F1EF38}" presName="negativeSpace" presStyleCnt="0"/>
      <dgm:spPr/>
    </dgm:pt>
    <dgm:pt modelId="{6734FE75-A2D8-48F4-B889-15D3072CEEDD}" type="pres">
      <dgm:prSet presAssocID="{5E3CCDC6-CD03-4921-996F-426015F1EF38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359BD80A-1782-495B-B956-45AA47F5A5AB}" type="presOf" srcId="{97D059D3-912C-4E7C-8250-FB2D826FBA5D}" destId="{269A375E-692C-4C3F-94B4-509B4225793B}" srcOrd="0" destOrd="0" presId="urn:microsoft.com/office/officeart/2005/8/layout/list1"/>
    <dgm:cxn modelId="{E9947E0E-7373-4CC5-9EF0-D7A4AE95BACC}" srcId="{97D059D3-912C-4E7C-8250-FB2D826FBA5D}" destId="{8F0BE6E6-1B70-48E4-8298-18F5C84D10A3}" srcOrd="0" destOrd="0" parTransId="{0AFAE0DE-2DFC-4C7E-AECF-E124EACF9AD9}" sibTransId="{23DAF067-60ED-48EE-933B-A0BEFCCF9C6B}"/>
    <dgm:cxn modelId="{2BC0781C-177C-4679-AE44-2C742F1DDF87}" srcId="{97D059D3-912C-4E7C-8250-FB2D826FBA5D}" destId="{5E3CCDC6-CD03-4921-996F-426015F1EF38}" srcOrd="1" destOrd="0" parTransId="{84524FAE-8591-483A-8BA1-C15BE980727B}" sibTransId="{2EBC5E34-0795-4BD7-BB58-91FA0BA2F2D4}"/>
    <dgm:cxn modelId="{15B1D662-604B-48D2-AF7A-499807AEC3A6}" type="presOf" srcId="{8F0BE6E6-1B70-48E4-8298-18F5C84D10A3}" destId="{A7FAA977-8467-4BE3-AB5A-E295A900D597}" srcOrd="0" destOrd="0" presId="urn:microsoft.com/office/officeart/2005/8/layout/list1"/>
    <dgm:cxn modelId="{54BC73E4-D81B-4157-916C-8407F81E8915}" type="presOf" srcId="{5E3CCDC6-CD03-4921-996F-426015F1EF38}" destId="{A40F4612-C3BE-4448-B420-BEDFD7C63EA2}" srcOrd="1" destOrd="0" presId="urn:microsoft.com/office/officeart/2005/8/layout/list1"/>
    <dgm:cxn modelId="{8F585AE8-28B8-4262-8470-9F40D6DAC0DD}" type="presOf" srcId="{8F0BE6E6-1B70-48E4-8298-18F5C84D10A3}" destId="{27432893-C99E-48DE-BAD8-ABB4F36CA621}" srcOrd="1" destOrd="0" presId="urn:microsoft.com/office/officeart/2005/8/layout/list1"/>
    <dgm:cxn modelId="{8C8E5AE8-C0F7-46E1-A22E-EA7A483EDDA1}" type="presOf" srcId="{5E3CCDC6-CD03-4921-996F-426015F1EF38}" destId="{9DA79B10-6423-4399-885C-367609870075}" srcOrd="0" destOrd="0" presId="urn:microsoft.com/office/officeart/2005/8/layout/list1"/>
    <dgm:cxn modelId="{32B6B90D-9B12-4A4F-9544-2DF26AC3BC91}" type="presParOf" srcId="{269A375E-692C-4C3F-94B4-509B4225793B}" destId="{D8B2B3B3-42FE-4FF2-BF2F-539C14ACFED7}" srcOrd="0" destOrd="0" presId="urn:microsoft.com/office/officeart/2005/8/layout/list1"/>
    <dgm:cxn modelId="{DCF5DF2C-31A0-4331-BC08-FCE88BFA1C9D}" type="presParOf" srcId="{D8B2B3B3-42FE-4FF2-BF2F-539C14ACFED7}" destId="{A7FAA977-8467-4BE3-AB5A-E295A900D597}" srcOrd="0" destOrd="0" presId="urn:microsoft.com/office/officeart/2005/8/layout/list1"/>
    <dgm:cxn modelId="{51598610-5165-4D67-97DF-A177334E21A5}" type="presParOf" srcId="{D8B2B3B3-42FE-4FF2-BF2F-539C14ACFED7}" destId="{27432893-C99E-48DE-BAD8-ABB4F36CA621}" srcOrd="1" destOrd="0" presId="urn:microsoft.com/office/officeart/2005/8/layout/list1"/>
    <dgm:cxn modelId="{28B2709E-9792-476E-8AC3-F82C19FD8FA1}" type="presParOf" srcId="{269A375E-692C-4C3F-94B4-509B4225793B}" destId="{A642389E-AC43-4BAD-8663-1A206FF169AD}" srcOrd="1" destOrd="0" presId="urn:microsoft.com/office/officeart/2005/8/layout/list1"/>
    <dgm:cxn modelId="{83C47960-19E4-4D14-8778-CEC49566B861}" type="presParOf" srcId="{269A375E-692C-4C3F-94B4-509B4225793B}" destId="{56661F8C-B361-4190-A6E1-43EEA4999FC1}" srcOrd="2" destOrd="0" presId="urn:microsoft.com/office/officeart/2005/8/layout/list1"/>
    <dgm:cxn modelId="{2B486457-3E4C-49EE-B439-139CB3DAE62F}" type="presParOf" srcId="{269A375E-692C-4C3F-94B4-509B4225793B}" destId="{E636D81F-A28D-4EBA-9C64-931AF09036E7}" srcOrd="3" destOrd="0" presId="urn:microsoft.com/office/officeart/2005/8/layout/list1"/>
    <dgm:cxn modelId="{6A38E2CB-1C70-42AC-8E4D-A225239F24F0}" type="presParOf" srcId="{269A375E-692C-4C3F-94B4-509B4225793B}" destId="{CD79C19E-163A-433B-9DB7-E1062D5E4BBD}" srcOrd="4" destOrd="0" presId="urn:microsoft.com/office/officeart/2005/8/layout/list1"/>
    <dgm:cxn modelId="{5CEE2F3A-81E0-432E-A7F3-1FDFEFA21C31}" type="presParOf" srcId="{CD79C19E-163A-433B-9DB7-E1062D5E4BBD}" destId="{9DA79B10-6423-4399-885C-367609870075}" srcOrd="0" destOrd="0" presId="urn:microsoft.com/office/officeart/2005/8/layout/list1"/>
    <dgm:cxn modelId="{342E8CB7-6909-478F-B148-D1C089CF1D8D}" type="presParOf" srcId="{CD79C19E-163A-433B-9DB7-E1062D5E4BBD}" destId="{A40F4612-C3BE-4448-B420-BEDFD7C63EA2}" srcOrd="1" destOrd="0" presId="urn:microsoft.com/office/officeart/2005/8/layout/list1"/>
    <dgm:cxn modelId="{F7347450-7DA1-4745-AE9E-B6FFFD6E6FF8}" type="presParOf" srcId="{269A375E-692C-4C3F-94B4-509B4225793B}" destId="{37C1D843-184F-49FB-93C5-59D796DADDD3}" srcOrd="5" destOrd="0" presId="urn:microsoft.com/office/officeart/2005/8/layout/list1"/>
    <dgm:cxn modelId="{749020CE-9FC3-43BC-8227-5E6C4FC9920D}" type="presParOf" srcId="{269A375E-692C-4C3F-94B4-509B4225793B}" destId="{6734FE75-A2D8-48F4-B889-15D3072CEEDD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661F8C-B361-4190-A6E1-43EEA4999FC1}">
      <dsp:nvSpPr>
        <dsp:cNvPr id="0" name=""/>
        <dsp:cNvSpPr/>
      </dsp:nvSpPr>
      <dsp:spPr>
        <a:xfrm>
          <a:off x="0" y="296924"/>
          <a:ext cx="2743201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7432893-C99E-48DE-BAD8-ABB4F36CA621}">
      <dsp:nvSpPr>
        <dsp:cNvPr id="0" name=""/>
        <dsp:cNvSpPr/>
      </dsp:nvSpPr>
      <dsp:spPr>
        <a:xfrm>
          <a:off x="137954" y="0"/>
          <a:ext cx="1920240" cy="5608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581" tIns="0" rIns="72581" bIns="0" numCol="1" spcCol="1270" anchor="ctr" anchorCtr="0">
          <a:noAutofit/>
        </a:bodyPr>
        <a:lstStyle/>
        <a:p>
          <a:pPr marL="0" lvl="0" indent="0" algn="l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 dirty="0">
              <a:latin typeface="Corbel" panose="020B0503020204020204"/>
            </a:rPr>
            <a:t> </a:t>
          </a:r>
          <a:r>
            <a:rPr lang="it-IT" sz="1900" kern="1200" dirty="0">
              <a:latin typeface="Times New Roman"/>
              <a:cs typeface="Times New Roman"/>
            </a:rPr>
            <a:t>0   NO STROKE</a:t>
          </a:r>
        </a:p>
      </dsp:txBody>
      <dsp:txXfrm>
        <a:off x="165334" y="27380"/>
        <a:ext cx="1865480" cy="506120"/>
      </dsp:txXfrm>
    </dsp:sp>
    <dsp:sp modelId="{6734FE75-A2D8-48F4-B889-15D3072CEEDD}">
      <dsp:nvSpPr>
        <dsp:cNvPr id="0" name=""/>
        <dsp:cNvSpPr/>
      </dsp:nvSpPr>
      <dsp:spPr>
        <a:xfrm>
          <a:off x="0" y="1158764"/>
          <a:ext cx="2743201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40F4612-C3BE-4448-B420-BEDFD7C63EA2}">
      <dsp:nvSpPr>
        <dsp:cNvPr id="0" name=""/>
        <dsp:cNvSpPr/>
      </dsp:nvSpPr>
      <dsp:spPr>
        <a:xfrm>
          <a:off x="137160" y="878324"/>
          <a:ext cx="1920240" cy="5608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581" tIns="0" rIns="72581" bIns="0" numCol="1" spcCol="1270" anchor="ctr" anchorCtr="0">
          <a:noAutofit/>
        </a:bodyPr>
        <a:lstStyle/>
        <a:p>
          <a:pPr marL="0" lvl="0" indent="0" algn="l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>
              <a:latin typeface="Times New Roman"/>
              <a:cs typeface="Times New Roman"/>
            </a:rPr>
            <a:t> 1      STROKE</a:t>
          </a:r>
        </a:p>
      </dsp:txBody>
      <dsp:txXfrm>
        <a:off x="164540" y="905704"/>
        <a:ext cx="1865480" cy="5061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35CEB73A-EAD8-4600-A937-149261040EA7}" type="datetime1">
              <a:rPr lang="it-IT" smtClean="0"/>
              <a:t>22/06/2021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FB53ADFC-ABB8-401A-BB24-33FDAFEDCEB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3324930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it-IT" noProof="0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09578EB8-0800-413D-B171-4C9FED7732A0}" type="datetime1">
              <a:rPr lang="it-IT" noProof="0" smtClean="0"/>
              <a:t>22/06/2021</a:t>
            </a:fld>
            <a:endParaRPr lang="it-IT" noProof="0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it-IT" noProof="0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4B725628-3A68-42F4-BA86-981817953149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64925861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B725628-3A68-42F4-BA86-981817953149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598457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B725628-3A68-42F4-BA86-981817953149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326305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733D7A2-C585-48BF-BF8C-C21FDC051F77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909117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B725628-3A68-42F4-BA86-981817953149}" type="slidenum">
              <a:rPr lang="it-IT" smtClean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034076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B725628-3A68-42F4-BA86-981817953149}" type="slidenum">
              <a:rPr lang="it-IT" smtClean="0"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299567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394154B-F4A3-483A-917E-306EE56506CE}" type="slidenum">
              <a:rPr lang="it-IT" smtClean="0"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558887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B725628-3A68-42F4-BA86-981817953149}" type="slidenum">
              <a:rPr lang="it-IT" smtClean="0"/>
              <a:t>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70158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394154B-F4A3-483A-917E-306EE56506CE}" type="slidenum">
              <a:rPr lang="it-IT" smtClean="0"/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50686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17142BC-A7BD-4276-975D-6351998F7C85}" type="slidenum">
              <a:rPr lang="it-IT" smtClean="0"/>
              <a:t>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378709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6279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764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9397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9279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3898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8351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18043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34653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68594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DF99E95-B8D9-4119-ACAC-F4C446AD35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1EE2C340-4C45-49CF-85CC-5DAF919624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FBCCFBD-77BE-4DC2-A615-8130C693F5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6/22/2021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40A47F2-ECA6-40E1-9790-2980B7148B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E9D1414-D45D-4204-AAC8-DEC29F17F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31070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14EE145-659A-4630-8DCE-0884008E4D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A157349-B0C5-4EAA-80B2-45876158DA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F41CC9E-289F-4351-A33F-4EF51C3BC0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6/22/2021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A784F68-67FC-43C4-854F-E3B66E3E2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7C5B6E7-26DC-4968-BD69-16430996C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591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34572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3098D42-6B87-470A-86AB-A9C0205F80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0D0CE2C-6845-4205-BF18-4049F286AC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5DEFDE3-51C4-45AE-94CE-57037CE626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6/22/2021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74E9381-E44F-46DD-AA1D-CA0773D999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EE9360A-E936-4EB7-AF5F-BF7DFEC6E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03264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F52E96D-D937-43B8-9C23-B149BDA12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EB28EFC-FEA7-45B0-AE7A-5177C32A668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35AF6C58-1808-4FCF-9EEC-F9199E94E6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6F2FBE78-417C-4278-99A0-8705EF11D4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6/22/2021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53F5D8E-B319-4370-81F4-28BD63649B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DFDC3199-5EE4-4F6F-9B59-D919EE5E9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378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1A788EB-E1C1-4E32-B00A-D7A553285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ECD669F-730F-4E87-900A-BBD78A06A4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B2F8DAD6-364C-4EAB-86FF-67B3D4187A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7BE36D81-233B-489A-907F-A274560CF7D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572B7256-3816-4A7D-A331-90501B4B03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C88AFBC4-82EA-44FF-A2E9-F26E696E04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6/22/2021</a:t>
            </a:fld>
            <a:endParaRPr lang="en-US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4F939D63-13FE-454B-ABD8-2DC645C88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FD0FC917-8609-4545-9388-0218A4EDA2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90382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5DDE695-0D99-4120-AF34-99E12B8FDA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43A6750E-ACE6-4979-AD47-166FA6399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6/22/2021</a:t>
            </a:fld>
            <a:endParaRPr lang="en-US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FFF02FB6-ED81-43EA-A0C5-7FE9E6B51E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C95B1A6D-CD14-48C2-AB13-621259CCE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44729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BCFC3D99-764C-4A35-8E6E-49593D8744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6/22/2021</a:t>
            </a:fld>
            <a:endParaRPr lang="en-US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8A8CCF82-BFF8-4984-AA89-E4FEB2277A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BA9F794E-B193-4CB8-8077-15C4A1D95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67701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475E769-198A-47FE-A0F6-DEBB4E0BE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566B951-0781-4E95-8892-9FFE95A6E6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272A2155-EF91-44EF-97C7-BFE97B2C81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1390D4E5-C32E-45B3-9BB1-7E4F01659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6/22/2021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EBA2C76-BFED-4DBA-86D2-011D57DD1A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8335DCB4-A117-4A4B-AB91-DF90C206A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51778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621C842-562D-469E-9853-323FD9F72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6AA29C6A-8680-43D7-B67B-48F6D9AC7A2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C5C5B032-15D7-4357-ABEE-256F37FB95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C13CA8DB-C4D8-466B-A3BC-8EA4F20351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6/22/2021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38A51540-96F4-4446-B9D6-09D9B5C1D1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E9DDEAB4-D7D8-4798-99B9-26018CD183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37441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B86237F-F8BF-414B-8645-07EDCDF7B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60A4ECDF-3ADD-479D-9F08-4A58A9BB73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17A7B5A-7316-4E4A-A2D9-760036B751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6/22/2021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3F56F33-0E74-4C55-91F7-6A0200176B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414FFBD-4B07-4111-8F2B-16EC7ED1B3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15212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E625A280-4C79-44BA-A886-098A4DEC3BB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5DB86C0E-D3C6-481F-9BB7-E3BCE0D359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10E6C47-D9A4-46BB-8DA0-242AB5AA3A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6/22/2021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CF41FD3-F1A3-4E06-86C7-D59A9D758F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07C32CD-407C-47AB-9C55-47AF0A9D8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63814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630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66538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67974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17391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63766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6/22/2021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32222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32254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6/22/2021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98213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60140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6/22/2021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58055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sotto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05270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3692522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35229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76473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 cita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9439222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84757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98543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0641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6/22/2021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7724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9159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6/22/2021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1119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4908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5159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17" Type="http://schemas.openxmlformats.org/officeDocument/2006/relationships/theme" Target="../theme/theme3.xml"/><Relationship Id="rId2" Type="http://schemas.openxmlformats.org/officeDocument/2006/relationships/slideLayout" Target="../slideLayouts/slideLayout30.xml"/><Relationship Id="rId16" Type="http://schemas.openxmlformats.org/officeDocument/2006/relationships/slideLayout" Target="../slideLayouts/slideLayout44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6/22/2021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6462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0" r:id="rId1"/>
    <p:sldLayoutId id="2147483771" r:id="rId2"/>
    <p:sldLayoutId id="2147483772" r:id="rId3"/>
    <p:sldLayoutId id="2147483773" r:id="rId4"/>
    <p:sldLayoutId id="2147483774" r:id="rId5"/>
    <p:sldLayoutId id="2147483775" r:id="rId6"/>
    <p:sldLayoutId id="2147483776" r:id="rId7"/>
    <p:sldLayoutId id="2147483777" r:id="rId8"/>
    <p:sldLayoutId id="2147483778" r:id="rId9"/>
    <p:sldLayoutId id="2147483779" r:id="rId10"/>
    <p:sldLayoutId id="2147483780" r:id="rId11"/>
    <p:sldLayoutId id="2147483781" r:id="rId12"/>
    <p:sldLayoutId id="2147483782" r:id="rId13"/>
    <p:sldLayoutId id="2147483783" r:id="rId14"/>
    <p:sldLayoutId id="2147483784" r:id="rId15"/>
    <p:sldLayoutId id="2147483785" r:id="rId16"/>
    <p:sldLayoutId id="2147483786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A3D9F97B-1BCE-47DC-AC50-16F6B66B67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C70EE6E-5AFE-49F8-AC3F-CB1A081CA3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087DE4F-2B49-47D0-B837-0322F3D69B4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6/22/2021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CDF1877-B749-4991-9F17-00B3AFF1AE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2D696E5-FCA2-4B7D-81AE-E85FC3D8EB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6270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8" r:id="rId1"/>
    <p:sldLayoutId id="2147483789" r:id="rId2"/>
    <p:sldLayoutId id="2147483790" r:id="rId3"/>
    <p:sldLayoutId id="2147483791" r:id="rId4"/>
    <p:sldLayoutId id="2147483792" r:id="rId5"/>
    <p:sldLayoutId id="2147483793" r:id="rId6"/>
    <p:sldLayoutId id="2147483794" r:id="rId7"/>
    <p:sldLayoutId id="2147483795" r:id="rId8"/>
    <p:sldLayoutId id="2147483796" r:id="rId9"/>
    <p:sldLayoutId id="2147483797" r:id="rId10"/>
    <p:sldLayoutId id="214748379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6/22/2021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5397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7" r:id="rId1"/>
    <p:sldLayoutId id="2147483818" r:id="rId2"/>
    <p:sldLayoutId id="2147483819" r:id="rId3"/>
    <p:sldLayoutId id="2147483820" r:id="rId4"/>
    <p:sldLayoutId id="2147483821" r:id="rId5"/>
    <p:sldLayoutId id="2147483822" r:id="rId6"/>
    <p:sldLayoutId id="2147483823" r:id="rId7"/>
    <p:sldLayoutId id="2147483824" r:id="rId8"/>
    <p:sldLayoutId id="2147483825" r:id="rId9"/>
    <p:sldLayoutId id="2147483826" r:id="rId10"/>
    <p:sldLayoutId id="2147483827" r:id="rId11"/>
    <p:sldLayoutId id="2147483828" r:id="rId12"/>
    <p:sldLayoutId id="2147483829" r:id="rId13"/>
    <p:sldLayoutId id="2147483830" r:id="rId14"/>
    <p:sldLayoutId id="2147483831" r:id="rId15"/>
    <p:sldLayoutId id="2147483832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3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7" Type="http://schemas.openxmlformats.org/officeDocument/2006/relationships/image" Target="../media/image20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4" descr="Sfondo astratto di sfere di vetro connesse">
            <a:extLst>
              <a:ext uri="{FF2B5EF4-FFF2-40B4-BE49-F238E27FC236}">
                <a16:creationId xmlns:a16="http://schemas.microsoft.com/office/drawing/2014/main" id="{3DF7EA9E-91DF-4717-9521-2CCD9C4053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 rot="10800000">
            <a:off x="20" y="10"/>
            <a:ext cx="12191980" cy="6857990"/>
          </a:xfrm>
          <a:prstGeom prst="rect">
            <a:avLst/>
          </a:prstGeom>
        </p:spPr>
      </p:pic>
      <p:sp>
        <p:nvSpPr>
          <p:cNvPr id="9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F99D27EC-546D-4949-8903-10875EE04E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22021" y="3231931"/>
            <a:ext cx="3852041" cy="1834056"/>
          </a:xfrm>
        </p:spPr>
        <p:txBody>
          <a:bodyPr>
            <a:normAutofit/>
          </a:bodyPr>
          <a:lstStyle/>
          <a:p>
            <a:r>
              <a:rPr lang="it-IT" sz="4000" b="1" dirty="0">
                <a:latin typeface="Times New Roman"/>
                <a:cs typeface="Times New Roman"/>
              </a:rPr>
              <a:t>Statistical</a:t>
            </a:r>
            <a:br>
              <a:rPr lang="it-IT" sz="4000" b="1" dirty="0">
                <a:latin typeface="Times New Roman"/>
              </a:rPr>
            </a:br>
            <a:r>
              <a:rPr lang="it-IT" sz="4000" b="1" dirty="0">
                <a:latin typeface="Times New Roman"/>
                <a:cs typeface="Times New Roman"/>
              </a:rPr>
              <a:t>Learning</a:t>
            </a:r>
            <a:br>
              <a:rPr lang="it-IT" sz="4000" b="1" dirty="0">
                <a:latin typeface="Times New Roman"/>
              </a:rPr>
            </a:br>
            <a:r>
              <a:rPr lang="it-IT" sz="4000" b="1" dirty="0">
                <a:latin typeface="Times New Roman"/>
                <a:cs typeface="Times New Roman"/>
              </a:rPr>
              <a:t>Project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F6144F27-6A73-4BF0-8096-08A423BC22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82910" y="5242674"/>
            <a:ext cx="4330262" cy="1213881"/>
          </a:xfrm>
        </p:spPr>
        <p:txBody>
          <a:bodyPr>
            <a:normAutofit/>
          </a:bodyPr>
          <a:lstStyle/>
          <a:p>
            <a:r>
              <a:rPr lang="it-IT" sz="2000" dirty="0">
                <a:latin typeface="Times New Roman"/>
                <a:cs typeface="Times New Roman"/>
              </a:rPr>
              <a:t>Filippo Santin</a:t>
            </a:r>
            <a:br>
              <a:rPr lang="it-IT" sz="2000" dirty="0">
                <a:latin typeface="Times New Roman"/>
                <a:cs typeface="Times New Roman"/>
              </a:rPr>
            </a:br>
            <a:r>
              <a:rPr lang="it-IT" sz="2000" dirty="0" err="1">
                <a:latin typeface="Times New Roman"/>
                <a:cs typeface="Times New Roman"/>
              </a:rPr>
              <a:t>Gurjeet</a:t>
            </a:r>
            <a:r>
              <a:rPr lang="it-IT" sz="2000" dirty="0">
                <a:latin typeface="Times New Roman"/>
                <a:cs typeface="Times New Roman"/>
              </a:rPr>
              <a:t> Singh </a:t>
            </a:r>
            <a:br>
              <a:rPr lang="it-IT" sz="2000" dirty="0">
                <a:latin typeface="Times New Roman"/>
                <a:cs typeface="Times New Roman"/>
              </a:rPr>
            </a:br>
            <a:r>
              <a:rPr lang="it-IT" sz="2000" dirty="0">
                <a:latin typeface="Times New Roman"/>
                <a:cs typeface="Times New Roman"/>
              </a:rPr>
              <a:t>Francesca Zen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06043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098427-B727-45B9-8879-EC6743123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5120114" cy="169279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Correlation between features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E4A809D5-3600-46D4-A466-67F2349A5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5320" y="2316480"/>
            <a:ext cx="45720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8C236689-90E2-4080-94F9-2F9F589D128B}"/>
              </a:ext>
            </a:extLst>
          </p:cNvPr>
          <p:cNvSpPr txBox="1"/>
          <p:nvPr/>
        </p:nvSpPr>
        <p:spPr>
          <a:xfrm>
            <a:off x="655321" y="2575033"/>
            <a:ext cx="5544757" cy="4082243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Autofit/>
          </a:bodyPr>
          <a:lstStyle/>
          <a:p>
            <a:pPr marL="342900" indent="-228600" defTabSz="91440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Presence of collinearity:</a:t>
            </a:r>
          </a:p>
          <a:p>
            <a:pPr marL="800100" lvl="1" indent="-228600" defTabSz="91440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Age ~ Ever married : 0.68</a:t>
            </a:r>
          </a:p>
          <a:p>
            <a:pPr marL="800100" lvl="1" indent="-228600" defTabSz="91440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Age ~ Work type : 0.54</a:t>
            </a:r>
          </a:p>
          <a:p>
            <a:pPr marL="800100" lvl="1" indent="-228600" defTabSz="91440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Age ~ Smoking status : 0.39</a:t>
            </a:r>
          </a:p>
          <a:p>
            <a:pPr marL="800100" lvl="1" indent="-228600" defTabSz="91440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Ever married ~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Bmi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0.34</a:t>
            </a: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228600" defTabSz="91440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Correlated variables:</a:t>
            </a:r>
          </a:p>
          <a:p>
            <a:pPr marL="800100" lvl="1" indent="-228600" defTabSz="91440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Stroke ~ Age: 0.23</a:t>
            </a:r>
          </a:p>
          <a:p>
            <a:pPr marL="800100" lvl="1" indent="-228600" defTabSz="91440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Stroke ~ Hypertension: 0.14</a:t>
            </a:r>
          </a:p>
          <a:p>
            <a:pPr marL="800100" lvl="1" indent="-228600" defTabSz="91440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Stroke ~ Avg. glucose level: 0.14</a:t>
            </a:r>
          </a:p>
        </p:txBody>
      </p:sp>
      <p:pic>
        <p:nvPicPr>
          <p:cNvPr id="41" name="Immagine 41" descr="Una connessione astratta su sfondo grigio chiaro">
            <a:extLst>
              <a:ext uri="{FF2B5EF4-FFF2-40B4-BE49-F238E27FC236}">
                <a16:creationId xmlns:a16="http://schemas.microsoft.com/office/drawing/2014/main" id="{7F9CECD7-F94B-47F5-972F-2718300D7E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8219"/>
          <a:stretch/>
        </p:blipFill>
        <p:spPr>
          <a:xfrm>
            <a:off x="5878849" y="10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2020138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558F58E-93BA-44A3-BCDA-585AFF2E4F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5320" y="2224807"/>
            <a:ext cx="5257803" cy="4075469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l"/>
            <a:br>
              <a:rPr lang="en-US" sz="2400" i="1" dirty="0">
                <a:latin typeface="Times New Roman"/>
              </a:rPr>
            </a:br>
            <a:r>
              <a:rPr lang="en-US" sz="2400" dirty="0">
                <a:latin typeface="Times New Roman"/>
                <a:cs typeface="Times New Roman"/>
              </a:rPr>
              <a:t>• Which factors are the  most </a:t>
            </a:r>
            <a:br>
              <a:rPr lang="en-US" sz="2400" dirty="0">
                <a:latin typeface="Times New Roman"/>
              </a:rPr>
            </a:br>
            <a:r>
              <a:rPr lang="en-US" sz="2400" dirty="0">
                <a:latin typeface="Times New Roman"/>
                <a:cs typeface="Times New Roman"/>
              </a:rPr>
              <a:t>related to the stroke disease?</a:t>
            </a:r>
            <a:br>
              <a:rPr lang="en-US" sz="2400" dirty="0">
                <a:latin typeface="Times New Roman"/>
              </a:rPr>
            </a:br>
            <a:endParaRPr lang="en-US" sz="2400" dirty="0">
              <a:latin typeface="Times New Roman"/>
              <a:cs typeface="Times New Roman"/>
            </a:endParaRPr>
          </a:p>
          <a:p>
            <a:pPr algn="l"/>
            <a:r>
              <a:rPr lang="en-US" sz="2400" dirty="0">
                <a:latin typeface="Times New Roman"/>
                <a:cs typeface="Times New Roman"/>
              </a:rPr>
              <a:t>• How strong are the relations</a:t>
            </a:r>
            <a:br>
              <a:rPr lang="en-US" sz="2400" dirty="0">
                <a:latin typeface="Times New Roman"/>
              </a:rPr>
            </a:br>
            <a:r>
              <a:rPr lang="en-US" sz="2400" dirty="0">
                <a:latin typeface="Times New Roman"/>
                <a:cs typeface="Times New Roman"/>
              </a:rPr>
              <a:t> between the features?</a:t>
            </a:r>
            <a:br>
              <a:rPr lang="en-US" sz="2400" dirty="0">
                <a:latin typeface="Times New Roman"/>
              </a:rPr>
            </a:br>
            <a:endParaRPr lang="en-US" sz="2400" dirty="0">
              <a:latin typeface="Times New Roman"/>
              <a:cs typeface="Times New Roman"/>
            </a:endParaRPr>
          </a:p>
          <a:p>
            <a:pPr algn="l"/>
            <a:r>
              <a:rPr lang="en-US" sz="2400" dirty="0">
                <a:latin typeface="Times New Roman"/>
                <a:cs typeface="Times New Roman"/>
              </a:rPr>
              <a:t>• Are the given variables enough to predict a good accuracy of some possible person affected by stroke?</a:t>
            </a:r>
            <a:br>
              <a:rPr lang="en-US" sz="2400" dirty="0">
                <a:latin typeface="Times New Roman"/>
              </a:rPr>
            </a:br>
            <a:endParaRPr lang="en-US" sz="2400" dirty="0">
              <a:latin typeface="Times New Roman"/>
              <a:cs typeface="Times New Roman"/>
            </a:endParaRPr>
          </a:p>
          <a:p>
            <a:pPr algn="l"/>
            <a:r>
              <a:rPr lang="en-US" sz="2400" dirty="0">
                <a:latin typeface="Times New Roman"/>
                <a:cs typeface="Times New Roman"/>
              </a:rPr>
              <a:t>• Is it possible to prevent the stroke?</a:t>
            </a:r>
            <a:endParaRPr lang="en-US" sz="2400" i="1" dirty="0">
              <a:latin typeface="Times New Roman"/>
              <a:cs typeface="Times New Roman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CD0BBC1-A7D4-445D-98AC-95A6A45D8E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5320" y="2316480"/>
            <a:ext cx="41148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magine 4" descr="Immagine che contiene interni&#10;&#10;Descrizione generata automaticamente">
            <a:extLst>
              <a:ext uri="{FF2B5EF4-FFF2-40B4-BE49-F238E27FC236}">
                <a16:creationId xmlns:a16="http://schemas.microsoft.com/office/drawing/2014/main" id="{5121C43E-7B65-482D-A5DA-EA58C6FFF6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939" r="25153" b="1"/>
          <a:stretch/>
        </p:blipFill>
        <p:spPr>
          <a:xfrm>
            <a:off x="5913124" y="10"/>
            <a:ext cx="6278877" cy="6857990"/>
          </a:xfrm>
          <a:custGeom>
            <a:avLst/>
            <a:gdLst/>
            <a:ahLst/>
            <a:cxnLst/>
            <a:rect l="l" t="t" r="r" b="b"/>
            <a:pathLst>
              <a:path w="6278877" h="6858000">
                <a:moveTo>
                  <a:pt x="45571" y="0"/>
                </a:moveTo>
                <a:lnTo>
                  <a:pt x="6278877" y="0"/>
                </a:lnTo>
                <a:lnTo>
                  <a:pt x="6278877" y="6858000"/>
                </a:lnTo>
                <a:lnTo>
                  <a:pt x="3292307" y="6858000"/>
                </a:lnTo>
                <a:lnTo>
                  <a:pt x="3181525" y="6786980"/>
                </a:lnTo>
                <a:cubicBezTo>
                  <a:pt x="1262020" y="5490189"/>
                  <a:pt x="0" y="3294101"/>
                  <a:pt x="0" y="803252"/>
                </a:cubicBezTo>
                <a:cubicBezTo>
                  <a:pt x="0" y="554167"/>
                  <a:pt x="12619" y="308030"/>
                  <a:pt x="37255" y="65445"/>
                </a:cubicBezTo>
                <a:close/>
              </a:path>
            </a:pathLst>
          </a:cu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9FA4B5F6-D6D6-4857-941B-5C160799DD83}"/>
              </a:ext>
            </a:extLst>
          </p:cNvPr>
          <p:cNvSpPr txBox="1"/>
          <p:nvPr/>
        </p:nvSpPr>
        <p:spPr>
          <a:xfrm>
            <a:off x="727713" y="645840"/>
            <a:ext cx="4457698" cy="140038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600"/>
              </a:spcAft>
            </a:pPr>
            <a:r>
              <a:rPr lang="it" sz="4000" dirty="0">
                <a:latin typeface="Times New Roman"/>
                <a:ea typeface="+mn-lt"/>
                <a:cs typeface="+mn-lt"/>
              </a:rPr>
              <a:t>Relevant </a:t>
            </a:r>
          </a:p>
          <a:p>
            <a:pPr>
              <a:spcAft>
                <a:spcPts val="600"/>
              </a:spcAft>
            </a:pPr>
            <a:r>
              <a:rPr lang="it" sz="4000" dirty="0">
                <a:latin typeface="Times New Roman"/>
                <a:ea typeface="+mn-lt"/>
                <a:cs typeface="+mn-lt"/>
              </a:rPr>
              <a:t>Questions:</a:t>
            </a:r>
            <a:endParaRPr lang="it-IT" sz="40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47739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Immagine 16" descr="Linee blu e verdi collegate">
            <a:extLst>
              <a:ext uri="{FF2B5EF4-FFF2-40B4-BE49-F238E27FC236}">
                <a16:creationId xmlns:a16="http://schemas.microsoft.com/office/drawing/2014/main" id="{D0352D12-FB7E-475C-8A97-E48F62AC31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688"/>
          <a:stretch/>
        </p:blipFill>
        <p:spPr>
          <a:xfrm>
            <a:off x="2522358" y="10"/>
            <a:ext cx="9669642" cy="685799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178FB36B-5BFE-42CA-BC60-1115E0D95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78FD68DA-43BA-4508-8DE2-BA9BB7B2FA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5665" y="692727"/>
            <a:ext cx="3973385" cy="1603065"/>
          </a:xfrm>
          <a:noFill/>
        </p:spPr>
        <p:txBody>
          <a:bodyPr vert="horz" lIns="91440" tIns="45720" rIns="91440" bIns="45720" rtlCol="0">
            <a:normAutofit/>
          </a:bodyPr>
          <a:lstStyle/>
          <a:p>
            <a:pPr algn="l"/>
            <a:r>
              <a:rPr lang="en-US" sz="52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Tested Models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A8E9CFF2-3777-4FF4-A759-8491175B0B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4600" y="2988509"/>
            <a:ext cx="5872317" cy="3519030"/>
          </a:xfrm>
          <a:noFill/>
        </p:spPr>
        <p:txBody>
          <a:bodyPr vert="horz" lIns="91440" tIns="45720" rIns="91440" bIns="45720" rtlCol="0">
            <a:noAutofit/>
          </a:bodyPr>
          <a:lstStyle/>
          <a:p>
            <a:pPr marL="342900" indent="-342900" algn="l">
              <a:buFont typeface="Arial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Logistic Regression</a:t>
            </a:r>
          </a:p>
          <a:p>
            <a:pPr marL="800100" lvl="1" indent="-342900" algn="l">
              <a:buFont typeface="Arial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Full and Reduced Models</a:t>
            </a:r>
          </a:p>
          <a:p>
            <a:pPr marL="800100" lvl="1" indent="-342900" algn="l">
              <a:buFont typeface="Arial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Interaction Models                           </a:t>
            </a:r>
          </a:p>
          <a:p>
            <a:pPr marL="800100" lvl="1" indent="-342900" algn="l">
              <a:buFont typeface="Arial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Polynomial Models</a:t>
            </a:r>
            <a:b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buFont typeface="Arial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Bayesian Models</a:t>
            </a:r>
          </a:p>
          <a:p>
            <a:pPr marL="800100" lvl="1" indent="-342900" algn="l">
              <a:buFont typeface="Arial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LDA Model</a:t>
            </a:r>
          </a:p>
          <a:p>
            <a:pPr marL="800100" lvl="1" indent="-342900" algn="l">
              <a:buFont typeface="Arial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QDA Model</a:t>
            </a:r>
          </a:p>
        </p:txBody>
      </p:sp>
    </p:spTree>
    <p:extLst>
      <p:ext uri="{BB962C8B-B14F-4D97-AF65-F5344CB8AC3E}">
        <p14:creationId xmlns:p14="http://schemas.microsoft.com/office/powerpoint/2010/main" val="39710245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9347C47-EF1D-4B02-906B-219155AD8D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5321" y="365125"/>
            <a:ext cx="3649050" cy="195773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LOGISTIC </a:t>
            </a:r>
            <a:br>
              <a:rPr lang="en-US" sz="44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4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REGRESSION</a:t>
            </a:r>
          </a:p>
        </p:txBody>
      </p: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E4A809D5-3600-46D4-A466-67F2349A5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5320" y="2316480"/>
            <a:ext cx="45720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ADE75CC6-7058-420D-940C-1749614B59CB}"/>
              </a:ext>
            </a:extLst>
          </p:cNvPr>
          <p:cNvSpPr txBox="1"/>
          <p:nvPr/>
        </p:nvSpPr>
        <p:spPr>
          <a:xfrm>
            <a:off x="492438" y="2657299"/>
            <a:ext cx="5603562" cy="1122963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 marL="285750"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type of Generalized linear model (GLM)</a:t>
            </a:r>
          </a:p>
          <a:p>
            <a:pPr marL="285750"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dependent variable is binary </a:t>
            </a:r>
          </a:p>
          <a:p>
            <a:pPr marL="285750"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228600" defTabSz="9144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37" name="CasellaDiTesto 636">
            <a:extLst>
              <a:ext uri="{FF2B5EF4-FFF2-40B4-BE49-F238E27FC236}">
                <a16:creationId xmlns:a16="http://schemas.microsoft.com/office/drawing/2014/main" id="{46FA302B-0792-49DD-89A3-0CE1B1CA6AD9}"/>
              </a:ext>
            </a:extLst>
          </p:cNvPr>
          <p:cNvSpPr txBox="1"/>
          <p:nvPr/>
        </p:nvSpPr>
        <p:spPr>
          <a:xfrm>
            <a:off x="655319" y="4819975"/>
            <a:ext cx="2812499" cy="16312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800" dirty="0">
                <a:solidFill>
                  <a:schemeClr val="accent5">
                    <a:lumMod val="75000"/>
                  </a:schemeClr>
                </a:solidFill>
                <a:latin typeface="Times New Roman"/>
                <a:cs typeface="Times New Roman"/>
              </a:rPr>
              <a:t>Model </a:t>
            </a:r>
            <a:r>
              <a:rPr lang="it-IT" sz="2800" dirty="0" err="1">
                <a:solidFill>
                  <a:schemeClr val="accent5">
                    <a:lumMod val="75000"/>
                  </a:schemeClr>
                </a:solidFill>
                <a:latin typeface="Times New Roman"/>
                <a:cs typeface="Times New Roman"/>
              </a:rPr>
              <a:t>selection</a:t>
            </a:r>
            <a:r>
              <a:rPr lang="it-IT" sz="2800" dirty="0">
                <a:latin typeface="Times New Roman"/>
                <a:cs typeface="Times New Roman"/>
              </a:rPr>
              <a:t>:</a:t>
            </a:r>
            <a:endParaRPr lang="it-IT" sz="2800" dirty="0">
              <a:latin typeface="Times New Roman"/>
              <a:ea typeface="+mn-lt"/>
              <a:cs typeface="Times New Roman"/>
            </a:endParaRPr>
          </a:p>
          <a:p>
            <a:pPr marL="285750" indent="-285750">
              <a:buFont typeface="Arial"/>
              <a:buChar char="•"/>
            </a:pPr>
            <a:r>
              <a:rPr lang="en-US" sz="2400" dirty="0">
                <a:latin typeface="Times New Roman"/>
                <a:ea typeface="+mn-lt"/>
                <a:cs typeface="+mn-lt"/>
              </a:rPr>
              <a:t>Hypothesis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>
                <a:latin typeface="Times New Roman"/>
                <a:ea typeface="+mn-lt"/>
                <a:cs typeface="+mn-lt"/>
              </a:rPr>
              <a:t>p-value   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>
                <a:latin typeface="Times New Roman"/>
                <a:ea typeface="+mn-lt"/>
                <a:cs typeface="+mn-lt"/>
              </a:rPr>
              <a:t>AIC</a:t>
            </a:r>
            <a:endParaRPr lang="it-IT" sz="2400" dirty="0">
              <a:latin typeface="Times New Roman"/>
              <a:cs typeface="Times New Roman"/>
            </a:endParaRP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14829559-15BB-484F-9745-BE220196AF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3719" y="0"/>
            <a:ext cx="529828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2" name="Diagramma 421">
            <a:extLst>
              <a:ext uri="{FF2B5EF4-FFF2-40B4-BE49-F238E27FC236}">
                <a16:creationId xmlns:a16="http://schemas.microsoft.com/office/drawing/2014/main" id="{782D149B-AB6F-4A6D-8FDC-31A72F1BAF9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04885281"/>
              </p:ext>
            </p:extLst>
          </p:nvPr>
        </p:nvGraphicFramePr>
        <p:xfrm>
          <a:off x="4813649" y="3218780"/>
          <a:ext cx="2743201" cy="16540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181170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A670C186-3573-46D4-B0AF-56165C37E3B1}"/>
              </a:ext>
            </a:extLst>
          </p:cNvPr>
          <p:cNvSpPr txBox="1"/>
          <p:nvPr/>
        </p:nvSpPr>
        <p:spPr>
          <a:xfrm>
            <a:off x="3837887" y="364433"/>
            <a:ext cx="8244919" cy="4979506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</a:pPr>
            <a:endParaRPr lang="en-US" sz="500">
              <a:ln w="3175" cmpd="sng">
                <a:noFill/>
              </a:ln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920C95DD-7DF7-4B4A-A8BD-1A032F3EEA58}"/>
              </a:ext>
            </a:extLst>
          </p:cNvPr>
          <p:cNvSpPr txBox="1"/>
          <p:nvPr/>
        </p:nvSpPr>
        <p:spPr>
          <a:xfrm>
            <a:off x="1374550" y="5339501"/>
            <a:ext cx="183629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000" dirty="0">
                <a:latin typeface="Times New Roman"/>
                <a:ea typeface="+mn-lt"/>
                <a:cs typeface="+mn-lt"/>
              </a:rPr>
              <a:t>AIC: 1384.6</a:t>
            </a:r>
            <a:endParaRPr lang="it-IT" sz="2000" dirty="0">
              <a:latin typeface="Times New Roman"/>
              <a:cs typeface="Times New Roman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D337B106-758B-43EF-B8DD-B1799CDF95B5}"/>
              </a:ext>
            </a:extLst>
          </p:cNvPr>
          <p:cNvSpPr txBox="1"/>
          <p:nvPr/>
        </p:nvSpPr>
        <p:spPr>
          <a:xfrm>
            <a:off x="747510" y="652286"/>
            <a:ext cx="5348489" cy="104644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4400" dirty="0" err="1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Reduced</a:t>
            </a:r>
            <a:r>
              <a:rPr lang="it-IT" sz="44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Model</a:t>
            </a:r>
            <a:r>
              <a:rPr lang="it-IT" sz="4400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endParaRPr lang="it-IT" dirty="0"/>
          </a:p>
        </p:txBody>
      </p:sp>
      <p:graphicFrame>
        <p:nvGraphicFramePr>
          <p:cNvPr id="4" name="Table 6">
            <a:extLst>
              <a:ext uri="{FF2B5EF4-FFF2-40B4-BE49-F238E27FC236}">
                <a16:creationId xmlns:a16="http://schemas.microsoft.com/office/drawing/2014/main" id="{DEEDD9AB-A19D-467F-9995-9B213AF6FA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9327762"/>
              </p:ext>
            </p:extLst>
          </p:nvPr>
        </p:nvGraphicFramePr>
        <p:xfrm>
          <a:off x="1224566" y="2173054"/>
          <a:ext cx="7560207" cy="25118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0069">
                  <a:extLst>
                    <a:ext uri="{9D8B030D-6E8A-4147-A177-3AD203B41FA5}">
                      <a16:colId xmlns:a16="http://schemas.microsoft.com/office/drawing/2014/main" val="494512387"/>
                    </a:ext>
                  </a:extLst>
                </a:gridCol>
                <a:gridCol w="2520069">
                  <a:extLst>
                    <a:ext uri="{9D8B030D-6E8A-4147-A177-3AD203B41FA5}">
                      <a16:colId xmlns:a16="http://schemas.microsoft.com/office/drawing/2014/main" val="696399866"/>
                    </a:ext>
                  </a:extLst>
                </a:gridCol>
                <a:gridCol w="2520069">
                  <a:extLst>
                    <a:ext uri="{9D8B030D-6E8A-4147-A177-3AD203B41FA5}">
                      <a16:colId xmlns:a16="http://schemas.microsoft.com/office/drawing/2014/main" val="1918053532"/>
                    </a:ext>
                  </a:extLst>
                </a:gridCol>
              </a:tblGrid>
              <a:tr h="513115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000" dirty="0">
                          <a:latin typeface="Times New Roman"/>
                        </a:rPr>
                        <a:t>Feature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/>
                        </a:rPr>
                        <a:t>Coef.</a:t>
                      </a:r>
                      <a:endParaRPr lang="en-US" sz="2000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/>
                        </a:rPr>
                        <a:t>Level of significance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5626794"/>
                  </a:ext>
                </a:extLst>
              </a:tr>
              <a:tr h="480527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/>
                        </a:rPr>
                        <a:t>Age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/>
                        </a:rPr>
                        <a:t>0.067547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/>
                        </a:rPr>
                        <a:t>&lt; 2e-16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4038452"/>
                  </a:ext>
                </a:extLst>
              </a:tr>
              <a:tr h="491706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/>
                        </a:rPr>
                        <a:t>Avg. Glucose level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/>
                        </a:rPr>
                        <a:t>0.004802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000" b="0" i="0" u="none" strike="noStrike" noProof="0" dirty="0">
                          <a:latin typeface="Times New Roman"/>
                        </a:rPr>
                        <a:t>0.000129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5790667"/>
                  </a:ext>
                </a:extLst>
              </a:tr>
              <a:tr h="508958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/>
                        </a:rPr>
                        <a:t>Heart disease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/>
                        </a:rPr>
                        <a:t>0.404298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/>
                        </a:rPr>
                        <a:t>0.046895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67156"/>
                  </a:ext>
                </a:extLst>
              </a:tr>
              <a:tr h="517585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/>
                        </a:rPr>
                        <a:t>Hypertension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/>
                        </a:rPr>
                        <a:t>0.539613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/>
                        </a:rPr>
                        <a:t>0.001820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38775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362923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52">
            <a:extLst>
              <a:ext uri="{FF2B5EF4-FFF2-40B4-BE49-F238E27FC236}">
                <a16:creationId xmlns:a16="http://schemas.microsoft.com/office/drawing/2014/main" id="{90F9E1C1-A6CF-426C-936A-23B8F9833C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2614" y="365387"/>
            <a:ext cx="6811154" cy="6362284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342FE727-D6FB-4A17-A732-5DD97FDAC07B}"/>
              </a:ext>
            </a:extLst>
          </p:cNvPr>
          <p:cNvSpPr txBox="1"/>
          <p:nvPr/>
        </p:nvSpPr>
        <p:spPr>
          <a:xfrm>
            <a:off x="1067984" y="2091210"/>
            <a:ext cx="2743200" cy="415498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it-IT" sz="2200" dirty="0">
                <a:latin typeface="Times New Roman"/>
                <a:cs typeface="Times New Roman"/>
              </a:rPr>
              <a:t>Non-</a:t>
            </a:r>
            <a:r>
              <a:rPr lang="it-IT" sz="2200" dirty="0" err="1">
                <a:latin typeface="Times New Roman"/>
                <a:cs typeface="Times New Roman"/>
              </a:rPr>
              <a:t>linearity</a:t>
            </a:r>
            <a:r>
              <a:rPr lang="it-IT" sz="2200" dirty="0">
                <a:latin typeface="Times New Roman"/>
                <a:cs typeface="Times New Roman"/>
              </a:rPr>
              <a:t> in dataset</a:t>
            </a:r>
            <a:endParaRPr lang="it-IT" dirty="0"/>
          </a:p>
          <a:p>
            <a:pPr marL="285750" indent="-285750">
              <a:buFont typeface="Wingdings"/>
              <a:buChar char="Ø"/>
            </a:pPr>
            <a:endParaRPr lang="it-IT" sz="2200" dirty="0">
              <a:latin typeface="Times New Roman"/>
              <a:cs typeface="Times New Roman"/>
            </a:endParaRPr>
          </a:p>
          <a:p>
            <a:pPr marL="342900" indent="-342900">
              <a:buFont typeface="Arial"/>
              <a:buChar char="•"/>
            </a:pPr>
            <a:r>
              <a:rPr lang="it-IT" sz="2200" dirty="0" err="1">
                <a:latin typeface="Times New Roman"/>
                <a:ea typeface="+mn-lt"/>
                <a:cs typeface="+mn-lt"/>
              </a:rPr>
              <a:t>Residuals</a:t>
            </a:r>
            <a:r>
              <a:rPr lang="it-IT" sz="2200" dirty="0">
                <a:latin typeface="Times New Roman"/>
                <a:ea typeface="+mn-lt"/>
                <a:cs typeface="+mn-lt"/>
              </a:rPr>
              <a:t> do </a:t>
            </a:r>
            <a:r>
              <a:rPr lang="it-IT" sz="2200" dirty="0" err="1">
                <a:latin typeface="Times New Roman"/>
                <a:ea typeface="+mn-lt"/>
                <a:cs typeface="+mn-lt"/>
              </a:rPr>
              <a:t>not</a:t>
            </a:r>
            <a:r>
              <a:rPr lang="it-IT" sz="2200" dirty="0">
                <a:latin typeface="Times New Roman"/>
                <a:ea typeface="+mn-lt"/>
                <a:cs typeface="+mn-lt"/>
              </a:rPr>
              <a:t> follow </a:t>
            </a:r>
            <a:r>
              <a:rPr lang="it-IT" sz="2200" dirty="0" err="1">
                <a:latin typeface="Times New Roman"/>
                <a:ea typeface="+mn-lt"/>
                <a:cs typeface="+mn-lt"/>
              </a:rPr>
              <a:t>normal</a:t>
            </a:r>
            <a:r>
              <a:rPr lang="it-IT" sz="2200" dirty="0">
                <a:latin typeface="Times New Roman"/>
                <a:ea typeface="+mn-lt"/>
                <a:cs typeface="+mn-lt"/>
              </a:rPr>
              <a:t> </a:t>
            </a:r>
            <a:r>
              <a:rPr lang="it-IT" sz="2200" dirty="0" err="1">
                <a:latin typeface="Times New Roman"/>
                <a:ea typeface="+mn-lt"/>
                <a:cs typeface="+mn-lt"/>
              </a:rPr>
              <a:t>distribution</a:t>
            </a:r>
            <a:endParaRPr lang="it-IT" sz="2200" dirty="0">
              <a:latin typeface="Times New Roman"/>
              <a:ea typeface="+mn-lt"/>
              <a:cs typeface="+mn-lt"/>
            </a:endParaRPr>
          </a:p>
          <a:p>
            <a:pPr marL="285750" indent="-285750">
              <a:buFont typeface="Wingdings"/>
              <a:buChar char="Ø"/>
            </a:pPr>
            <a:endParaRPr lang="it-IT" sz="2200" dirty="0">
              <a:latin typeface="Times New Roman"/>
              <a:cs typeface="Times New Roman"/>
            </a:endParaRPr>
          </a:p>
          <a:p>
            <a:pPr marL="342900" indent="-342900">
              <a:buFont typeface="Arial"/>
              <a:buChar char="•"/>
            </a:pPr>
            <a:r>
              <a:rPr lang="it-IT" sz="2200" dirty="0" err="1">
                <a:latin typeface="Times New Roman"/>
                <a:cs typeface="Times New Roman"/>
              </a:rPr>
              <a:t>H</a:t>
            </a:r>
            <a:r>
              <a:rPr lang="it-IT" sz="2200" dirty="0" err="1">
                <a:latin typeface="Times New Roman"/>
                <a:ea typeface="+mn-lt"/>
                <a:cs typeface="+mn-lt"/>
              </a:rPr>
              <a:t>eteroscedasticity</a:t>
            </a:r>
            <a:r>
              <a:rPr lang="it-IT" sz="2200" dirty="0">
                <a:latin typeface="Times New Roman"/>
                <a:ea typeface="+mn-lt"/>
                <a:cs typeface="+mn-lt"/>
              </a:rPr>
              <a:t> </a:t>
            </a:r>
            <a:endParaRPr lang="it-IT" sz="2200" dirty="0">
              <a:latin typeface="Times New Roman"/>
              <a:cs typeface="Times New Roman"/>
            </a:endParaRPr>
          </a:p>
          <a:p>
            <a:pPr marL="285750" indent="-285750">
              <a:buFont typeface="Wingdings"/>
              <a:buChar char="Ø"/>
            </a:pPr>
            <a:endParaRPr lang="it-IT" sz="2200" dirty="0">
              <a:latin typeface="Times New Roman"/>
              <a:cs typeface="Times New Roman"/>
            </a:endParaRPr>
          </a:p>
          <a:p>
            <a:pPr marL="342900" indent="-342900">
              <a:buFont typeface="Arial"/>
              <a:buChar char="•"/>
            </a:pPr>
            <a:r>
              <a:rPr lang="it-IT" sz="2200" dirty="0">
                <a:latin typeface="Times New Roman"/>
                <a:cs typeface="Times New Roman"/>
              </a:rPr>
              <a:t>Leverage points</a:t>
            </a:r>
          </a:p>
          <a:p>
            <a:pPr marL="285750" indent="-285750">
              <a:buFont typeface="Wingdings"/>
              <a:buChar char="Ø"/>
            </a:pPr>
            <a:endParaRPr lang="it-IT" sz="2200" dirty="0">
              <a:latin typeface="Times New Roman"/>
              <a:cs typeface="Times New Roman"/>
            </a:endParaRPr>
          </a:p>
          <a:p>
            <a:pPr marL="342900" indent="-342900">
              <a:buFont typeface="Arial"/>
              <a:buChar char="•"/>
            </a:pPr>
            <a:r>
              <a:rPr lang="it-IT" sz="2200" dirty="0" err="1">
                <a:latin typeface="Times New Roman"/>
                <a:cs typeface="Times New Roman"/>
              </a:rPr>
              <a:t>Outliers</a:t>
            </a:r>
            <a:endParaRPr lang="it-IT" dirty="0">
              <a:latin typeface="Times New Roman"/>
              <a:cs typeface="Times New Roman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DF98C37A-86E2-4043-BF60-E39A12B2EDD6}"/>
              </a:ext>
            </a:extLst>
          </p:cNvPr>
          <p:cNvSpPr txBox="1"/>
          <p:nvPr/>
        </p:nvSpPr>
        <p:spPr>
          <a:xfrm>
            <a:off x="657922" y="321874"/>
            <a:ext cx="3930480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3600" dirty="0" err="1">
                <a:solidFill>
                  <a:schemeClr val="accent2">
                    <a:lumMod val="75000"/>
                  </a:schemeClr>
                </a:solidFill>
                <a:latin typeface="Times New Roman"/>
                <a:cs typeface="Times New Roman"/>
              </a:rPr>
              <a:t>Reduced</a:t>
            </a:r>
            <a:r>
              <a:rPr lang="it-IT" sz="3600" b="1" dirty="0">
                <a:solidFill>
                  <a:schemeClr val="accent2">
                    <a:lumMod val="75000"/>
                  </a:schemeClr>
                </a:solidFill>
                <a:latin typeface="Times New Roman"/>
                <a:cs typeface="Times New Roman"/>
              </a:rPr>
              <a:t> </a:t>
            </a:r>
            <a:r>
              <a:rPr lang="it-IT" sz="3600" dirty="0">
                <a:solidFill>
                  <a:schemeClr val="accent2">
                    <a:lumMod val="75000"/>
                  </a:schemeClr>
                </a:solidFill>
                <a:latin typeface="Times New Roman"/>
                <a:cs typeface="Times New Roman"/>
              </a:rPr>
              <a:t>Model</a:t>
            </a:r>
            <a:r>
              <a:rPr lang="it-IT" sz="3600" b="1" dirty="0">
                <a:solidFill>
                  <a:schemeClr val="accent2">
                    <a:lumMod val="75000"/>
                  </a:schemeClr>
                </a:solidFill>
                <a:latin typeface="Times New Roman"/>
                <a:cs typeface="Times New Roman"/>
              </a:rPr>
              <a:t> </a:t>
            </a:r>
            <a:endParaRPr lang="it-IT" sz="3600" dirty="0">
              <a:solidFill>
                <a:schemeClr val="accent2">
                  <a:lumMod val="75000"/>
                </a:schemeClr>
              </a:solidFill>
              <a:latin typeface="Times New Roman"/>
              <a:cs typeface="Times New Roman"/>
            </a:endParaRPr>
          </a:p>
          <a:p>
            <a:r>
              <a:rPr lang="it-IT" sz="3600" dirty="0">
                <a:solidFill>
                  <a:schemeClr val="accent2">
                    <a:lumMod val="75000"/>
                  </a:schemeClr>
                </a:solidFill>
                <a:latin typeface="Times New Roman"/>
                <a:cs typeface="Times New Roman"/>
              </a:rPr>
              <a:t>Plots</a:t>
            </a:r>
          </a:p>
          <a:p>
            <a:pPr algn="l"/>
            <a:endParaRPr lang="it-IT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155192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A670C186-3573-46D4-B0AF-56165C37E3B1}"/>
              </a:ext>
            </a:extLst>
          </p:cNvPr>
          <p:cNvSpPr txBox="1"/>
          <p:nvPr/>
        </p:nvSpPr>
        <p:spPr>
          <a:xfrm>
            <a:off x="3671675" y="390524"/>
            <a:ext cx="6534361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it-IT" sz="4000">
              <a:solidFill>
                <a:schemeClr val="accent1">
                  <a:lumMod val="75000"/>
                </a:schemeClr>
              </a:solidFill>
              <a:latin typeface="Bahnschrift SemiBold"/>
              <a:cs typeface="Aharon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B6DA36D-DA18-4610-BD9C-F9E0E103651B}"/>
              </a:ext>
            </a:extLst>
          </p:cNvPr>
          <p:cNvSpPr txBox="1"/>
          <p:nvPr/>
        </p:nvSpPr>
        <p:spPr>
          <a:xfrm>
            <a:off x="2588919" y="5674548"/>
            <a:ext cx="935660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>
              <a:latin typeface="Times New Roman"/>
              <a:cs typeface="Times New Roman"/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59FE5CE4-68F6-4EFA-807E-8942053C4241}"/>
              </a:ext>
            </a:extLst>
          </p:cNvPr>
          <p:cNvSpPr txBox="1"/>
          <p:nvPr/>
        </p:nvSpPr>
        <p:spPr>
          <a:xfrm>
            <a:off x="3195287" y="352328"/>
            <a:ext cx="3628943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it-IT" sz="4400" dirty="0">
                <a:solidFill>
                  <a:schemeClr val="accent2">
                    <a:lumMod val="75000"/>
                  </a:schemeClr>
                </a:solidFill>
                <a:latin typeface="Times New Roman"/>
                <a:cs typeface="Dubai Medium"/>
              </a:rPr>
              <a:t>"</a:t>
            </a:r>
            <a:r>
              <a:rPr lang="it-IT" sz="4400" dirty="0" err="1">
                <a:solidFill>
                  <a:schemeClr val="accent2">
                    <a:lumMod val="75000"/>
                  </a:schemeClr>
                </a:solidFill>
                <a:latin typeface="Times New Roman"/>
                <a:cs typeface="Dubai Medium"/>
              </a:rPr>
              <a:t>Outliers</a:t>
            </a:r>
            <a:r>
              <a:rPr lang="it-IT" sz="4400" dirty="0">
                <a:solidFill>
                  <a:schemeClr val="accent2">
                    <a:lumMod val="75000"/>
                  </a:schemeClr>
                </a:solidFill>
                <a:latin typeface="Times New Roman"/>
                <a:cs typeface="Dubai Medium"/>
              </a:rPr>
              <a:t>"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FBBB5EFF-8BA8-4741-9484-1D1C616E989A}"/>
              </a:ext>
            </a:extLst>
          </p:cNvPr>
          <p:cNvSpPr txBox="1"/>
          <p:nvPr/>
        </p:nvSpPr>
        <p:spPr>
          <a:xfrm>
            <a:off x="2015067" y="3135272"/>
            <a:ext cx="915181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it-IT"/>
          </a:p>
        </p:txBody>
      </p:sp>
      <p:graphicFrame>
        <p:nvGraphicFramePr>
          <p:cNvPr id="9" name="Tabella 8">
            <a:extLst>
              <a:ext uri="{FF2B5EF4-FFF2-40B4-BE49-F238E27FC236}">
                <a16:creationId xmlns:a16="http://schemas.microsoft.com/office/drawing/2014/main" id="{249EE1D5-2274-44A1-A11B-E0D0A5A08C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1267946"/>
              </p:ext>
            </p:extLst>
          </p:nvPr>
        </p:nvGraphicFramePr>
        <p:xfrm>
          <a:off x="122663" y="2777206"/>
          <a:ext cx="12014172" cy="29993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5948">
                  <a:extLst>
                    <a:ext uri="{9D8B030D-6E8A-4147-A177-3AD203B41FA5}">
                      <a16:colId xmlns:a16="http://schemas.microsoft.com/office/drawing/2014/main" val="3309113819"/>
                    </a:ext>
                  </a:extLst>
                </a:gridCol>
                <a:gridCol w="1040641">
                  <a:extLst>
                    <a:ext uri="{9D8B030D-6E8A-4147-A177-3AD203B41FA5}">
                      <a16:colId xmlns:a16="http://schemas.microsoft.com/office/drawing/2014/main" val="3562282063"/>
                    </a:ext>
                  </a:extLst>
                </a:gridCol>
                <a:gridCol w="615020">
                  <a:extLst>
                    <a:ext uri="{9D8B030D-6E8A-4147-A177-3AD203B41FA5}">
                      <a16:colId xmlns:a16="http://schemas.microsoft.com/office/drawing/2014/main" val="1342050901"/>
                    </a:ext>
                  </a:extLst>
                </a:gridCol>
                <a:gridCol w="1091819">
                  <a:extLst>
                    <a:ext uri="{9D8B030D-6E8A-4147-A177-3AD203B41FA5}">
                      <a16:colId xmlns:a16="http://schemas.microsoft.com/office/drawing/2014/main" val="900175401"/>
                    </a:ext>
                  </a:extLst>
                </a:gridCol>
                <a:gridCol w="536941">
                  <a:extLst>
                    <a:ext uri="{9D8B030D-6E8A-4147-A177-3AD203B41FA5}">
                      <a16:colId xmlns:a16="http://schemas.microsoft.com/office/drawing/2014/main" val="2574472057"/>
                    </a:ext>
                  </a:extLst>
                </a:gridCol>
                <a:gridCol w="1271232">
                  <a:extLst>
                    <a:ext uri="{9D8B030D-6E8A-4147-A177-3AD203B41FA5}">
                      <a16:colId xmlns:a16="http://schemas.microsoft.com/office/drawing/2014/main" val="2948337141"/>
                    </a:ext>
                  </a:extLst>
                </a:gridCol>
                <a:gridCol w="1721458">
                  <a:extLst>
                    <a:ext uri="{9D8B030D-6E8A-4147-A177-3AD203B41FA5}">
                      <a16:colId xmlns:a16="http://schemas.microsoft.com/office/drawing/2014/main" val="2569587273"/>
                    </a:ext>
                  </a:extLst>
                </a:gridCol>
                <a:gridCol w="1165278">
                  <a:extLst>
                    <a:ext uri="{9D8B030D-6E8A-4147-A177-3AD203B41FA5}">
                      <a16:colId xmlns:a16="http://schemas.microsoft.com/office/drawing/2014/main" val="189721761"/>
                    </a:ext>
                  </a:extLst>
                </a:gridCol>
                <a:gridCol w="1108880">
                  <a:extLst>
                    <a:ext uri="{9D8B030D-6E8A-4147-A177-3AD203B41FA5}">
                      <a16:colId xmlns:a16="http://schemas.microsoft.com/office/drawing/2014/main" val="595457656"/>
                    </a:ext>
                  </a:extLst>
                </a:gridCol>
                <a:gridCol w="721218">
                  <a:extLst>
                    <a:ext uri="{9D8B030D-6E8A-4147-A177-3AD203B41FA5}">
                      <a16:colId xmlns:a16="http://schemas.microsoft.com/office/drawing/2014/main" val="686689893"/>
                    </a:ext>
                  </a:extLst>
                </a:gridCol>
                <a:gridCol w="1276512">
                  <a:extLst>
                    <a:ext uri="{9D8B030D-6E8A-4147-A177-3AD203B41FA5}">
                      <a16:colId xmlns:a16="http://schemas.microsoft.com/office/drawing/2014/main" val="657691939"/>
                    </a:ext>
                  </a:extLst>
                </a:gridCol>
                <a:gridCol w="879225">
                  <a:extLst>
                    <a:ext uri="{9D8B030D-6E8A-4147-A177-3AD203B41FA5}">
                      <a16:colId xmlns:a16="http://schemas.microsoft.com/office/drawing/2014/main" val="3798894936"/>
                    </a:ext>
                  </a:extLst>
                </a:gridCol>
              </a:tblGrid>
              <a:tr h="651282">
                <a:tc>
                  <a:txBody>
                    <a:bodyPr/>
                    <a:lstStyle/>
                    <a:p>
                      <a:endParaRPr lang="it-IT" sz="2000" dirty="0">
                        <a:latin typeface="Times New Roman"/>
                      </a:endParaRP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dirty="0">
                          <a:latin typeface="Times New Roman"/>
                        </a:rPr>
                        <a:t>gender</a:t>
                      </a: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err="1">
                          <a:latin typeface="Times New Roman"/>
                        </a:rPr>
                        <a:t>age</a:t>
                      </a:r>
                      <a:endParaRPr lang="it-IT" sz="2000" dirty="0" err="1">
                        <a:latin typeface="Times New Roman"/>
                      </a:endParaRP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err="1">
                          <a:latin typeface="Times New Roman"/>
                        </a:rPr>
                        <a:t>hypert</a:t>
                      </a:r>
                      <a:r>
                        <a:rPr lang="it-IT" sz="2000" dirty="0">
                          <a:latin typeface="Times New Roman"/>
                        </a:rPr>
                        <a:t>.</a:t>
                      </a: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err="1">
                          <a:latin typeface="Times New Roman"/>
                        </a:rPr>
                        <a:t>hd</a:t>
                      </a:r>
                      <a:endParaRPr lang="it-IT" sz="2000" dirty="0" err="1">
                        <a:latin typeface="Times New Roman"/>
                      </a:endParaRP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err="1">
                          <a:latin typeface="Times New Roman"/>
                        </a:rPr>
                        <a:t>ev_marr</a:t>
                      </a:r>
                      <a:endParaRPr lang="it-IT" sz="2000" dirty="0" err="1">
                        <a:latin typeface="Times New Roman"/>
                      </a:endParaRP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err="1">
                          <a:latin typeface="Times New Roman"/>
                        </a:rPr>
                        <a:t>work_type</a:t>
                      </a:r>
                      <a:endParaRPr lang="it-IT" sz="2000" dirty="0" err="1">
                        <a:latin typeface="Times New Roman"/>
                      </a:endParaRP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dirty="0" err="1">
                          <a:latin typeface="Times New Roman"/>
                        </a:rPr>
                        <a:t>res_type</a:t>
                      </a:r>
                      <a:endParaRPr lang="it-IT" sz="2000" dirty="0">
                        <a:latin typeface="Times New Roman"/>
                      </a:endParaRP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err="1">
                          <a:latin typeface="Times New Roman"/>
                        </a:rPr>
                        <a:t>glucose</a:t>
                      </a:r>
                      <a:endParaRPr lang="it-IT" sz="2000" dirty="0" err="1">
                        <a:latin typeface="Times New Roman"/>
                      </a:endParaRP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err="1">
                          <a:latin typeface="Times New Roman"/>
                        </a:rPr>
                        <a:t>bmi</a:t>
                      </a:r>
                      <a:endParaRPr lang="it-IT" sz="2000" dirty="0" err="1">
                        <a:latin typeface="Times New Roman"/>
                      </a:endParaRP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dirty="0">
                          <a:latin typeface="Times New Roman"/>
                        </a:rPr>
                        <a:t>smoking</a:t>
                      </a: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dirty="0">
                          <a:latin typeface="Times New Roman"/>
                        </a:rPr>
                        <a:t>stroke</a:t>
                      </a: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560212"/>
                  </a:ext>
                </a:extLst>
              </a:tr>
              <a:tr h="1130549">
                <a:tc>
                  <a:txBody>
                    <a:bodyPr/>
                    <a:lstStyle/>
                    <a:p>
                      <a:r>
                        <a:rPr lang="it-IT" sz="2000" dirty="0">
                          <a:latin typeface="Times New Roman"/>
                        </a:rPr>
                        <a:t>119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err="1">
                          <a:latin typeface="Times New Roman"/>
                        </a:rPr>
                        <a:t>Female</a:t>
                      </a:r>
                      <a:endParaRPr lang="it-IT" sz="2000" dirty="0" err="1">
                        <a:latin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dirty="0">
                          <a:latin typeface="Times New Roman"/>
                        </a:rPr>
                        <a:t>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dirty="0">
                          <a:latin typeface="Times New Roman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dirty="0">
                          <a:latin typeface="Times New Roman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dirty="0">
                          <a:latin typeface="Times New Roman"/>
                        </a:rPr>
                        <a:t>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dirty="0">
                          <a:latin typeface="Times New Roman"/>
                        </a:rPr>
                        <a:t>Self-</a:t>
                      </a:r>
                      <a:r>
                        <a:rPr lang="it-IT" sz="2000" dirty="0" err="1">
                          <a:latin typeface="Times New Roman"/>
                        </a:rPr>
                        <a:t>employed</a:t>
                      </a:r>
                      <a:endParaRPr lang="it-IT" sz="2000" dirty="0">
                        <a:latin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dirty="0">
                          <a:latin typeface="Times New Roman"/>
                        </a:rPr>
                        <a:t>Urban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dirty="0">
                          <a:latin typeface="Times New Roman"/>
                        </a:rPr>
                        <a:t>82.28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dirty="0">
                          <a:latin typeface="Times New Roman"/>
                        </a:rPr>
                        <a:t>24.0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err="1">
                          <a:latin typeface="Times New Roman"/>
                        </a:rPr>
                        <a:t>formerly</a:t>
                      </a:r>
                      <a:r>
                        <a:rPr lang="it-IT" sz="2000" dirty="0">
                          <a:latin typeface="Times New Roman"/>
                        </a:rPr>
                        <a:t> </a:t>
                      </a:r>
                      <a:r>
                        <a:rPr lang="it-IT" sz="2000" err="1">
                          <a:latin typeface="Times New Roman"/>
                        </a:rPr>
                        <a:t>smoked</a:t>
                      </a:r>
                      <a:endParaRPr lang="it-IT" sz="2000" dirty="0" err="1">
                        <a:latin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dirty="0">
                          <a:latin typeface="Times New Roman"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26730667"/>
                  </a:ext>
                </a:extLst>
              </a:tr>
              <a:tr h="608757">
                <a:tc>
                  <a:txBody>
                    <a:bodyPr/>
                    <a:lstStyle/>
                    <a:p>
                      <a:r>
                        <a:rPr lang="it-IT" sz="2000" dirty="0">
                          <a:latin typeface="Times New Roman"/>
                        </a:rPr>
                        <a:t>183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err="1">
                          <a:latin typeface="Times New Roman"/>
                        </a:rPr>
                        <a:t>Female</a:t>
                      </a:r>
                      <a:endParaRPr lang="it-IT" sz="2000" dirty="0" err="1">
                        <a:latin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dirty="0">
                          <a:latin typeface="Times New Roman"/>
                        </a:rPr>
                        <a:t>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dirty="0">
                          <a:latin typeface="Times New Roman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dirty="0">
                          <a:latin typeface="Times New Roman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dirty="0">
                          <a:latin typeface="Times New Roman"/>
                        </a:rPr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dirty="0">
                          <a:latin typeface="Times New Roman"/>
                        </a:rPr>
                        <a:t>Private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dirty="0">
                          <a:latin typeface="Times New Roman"/>
                        </a:rPr>
                        <a:t>Rural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dirty="0">
                          <a:latin typeface="Times New Roman"/>
                        </a:rPr>
                        <a:t>76.13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dirty="0">
                          <a:latin typeface="Times New Roman"/>
                        </a:rPr>
                        <a:t>29.9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dirty="0">
                          <a:latin typeface="Times New Roman"/>
                        </a:rPr>
                        <a:t>smokes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dirty="0">
                          <a:latin typeface="Times New Roman"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51707130"/>
                  </a:ext>
                </a:extLst>
              </a:tr>
              <a:tr h="608757">
                <a:tc>
                  <a:txBody>
                    <a:bodyPr/>
                    <a:lstStyle/>
                    <a:p>
                      <a:r>
                        <a:rPr lang="it-IT" sz="2000" dirty="0">
                          <a:latin typeface="Times New Roman"/>
                        </a:rPr>
                        <a:t>246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err="1">
                          <a:latin typeface="Times New Roman"/>
                        </a:rPr>
                        <a:t>Female</a:t>
                      </a:r>
                      <a:endParaRPr lang="it-IT" sz="2000" dirty="0" err="1">
                        <a:latin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dirty="0">
                          <a:latin typeface="Times New Roman"/>
                        </a:rPr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dirty="0">
                          <a:latin typeface="Times New Roman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dirty="0">
                          <a:latin typeface="Times New Roman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dirty="0">
                          <a:latin typeface="Times New Roman"/>
                        </a:rPr>
                        <a:t>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err="1">
                          <a:latin typeface="Times New Roman"/>
                        </a:rPr>
                        <a:t>children</a:t>
                      </a:r>
                      <a:endParaRPr lang="it-IT" sz="2000" dirty="0" err="1">
                        <a:latin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dirty="0">
                          <a:latin typeface="Times New Roman"/>
                        </a:rPr>
                        <a:t>Rural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dirty="0">
                          <a:latin typeface="Times New Roman"/>
                        </a:rPr>
                        <a:t>57.93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dirty="0">
                          <a:latin typeface="Times New Roman"/>
                        </a:rPr>
                        <a:t>30.9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err="1">
                          <a:latin typeface="Times New Roman"/>
                        </a:rPr>
                        <a:t>Unknown</a:t>
                      </a:r>
                      <a:endParaRPr lang="it-IT" sz="2000" dirty="0" err="1">
                        <a:latin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dirty="0">
                          <a:latin typeface="Times New Roman"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55873246"/>
                  </a:ext>
                </a:extLst>
              </a:tr>
            </a:tbl>
          </a:graphicData>
        </a:graphic>
      </p:graphicFrame>
      <p:sp>
        <p:nvSpPr>
          <p:cNvPr id="10" name="CasellaDiTesto 9">
            <a:extLst>
              <a:ext uri="{FF2B5EF4-FFF2-40B4-BE49-F238E27FC236}">
                <a16:creationId xmlns:a16="http://schemas.microsoft.com/office/drawing/2014/main" id="{2CDD55C0-6D16-4161-BF98-1CD09A2AD9D9}"/>
              </a:ext>
            </a:extLst>
          </p:cNvPr>
          <p:cNvSpPr txBox="1"/>
          <p:nvPr/>
        </p:nvSpPr>
        <p:spPr>
          <a:xfrm>
            <a:off x="1237430" y="1565245"/>
            <a:ext cx="794332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400" dirty="0">
                <a:latin typeface="Times New Roman"/>
                <a:ea typeface="+mn-lt"/>
                <a:cs typeface="+mn-lt"/>
              </a:rPr>
              <a:t>Able to </a:t>
            </a:r>
            <a:r>
              <a:rPr lang="it-IT" sz="2400" dirty="0" err="1">
                <a:latin typeface="Times New Roman"/>
                <a:ea typeface="+mn-lt"/>
                <a:cs typeface="+mn-lt"/>
              </a:rPr>
              <a:t>infer</a:t>
            </a:r>
            <a:r>
              <a:rPr lang="it-IT" sz="2400" dirty="0">
                <a:latin typeface="Times New Roman"/>
                <a:ea typeface="+mn-lt"/>
                <a:cs typeface="+mn-lt"/>
              </a:rPr>
              <a:t> some particular stroke </a:t>
            </a:r>
            <a:r>
              <a:rPr lang="it-IT" sz="2400" dirty="0" err="1">
                <a:latin typeface="Times New Roman"/>
                <a:ea typeface="+mn-lt"/>
                <a:cs typeface="+mn-lt"/>
              </a:rPr>
              <a:t>cases</a:t>
            </a:r>
            <a:r>
              <a:rPr lang="it-IT" sz="2400" dirty="0">
                <a:latin typeface="Times New Roman"/>
                <a:ea typeface="+mn-lt"/>
                <a:cs typeface="+mn-lt"/>
              </a:rPr>
              <a:t>, </a:t>
            </a:r>
            <a:r>
              <a:rPr lang="it-IT" sz="2400" i="1" dirty="0" err="1">
                <a:latin typeface="Times New Roman"/>
                <a:ea typeface="+mn-lt"/>
                <a:cs typeface="+mn-lt"/>
              </a:rPr>
              <a:t>anomaly</a:t>
            </a:r>
            <a:r>
              <a:rPr lang="it-IT" sz="2400" i="1" dirty="0">
                <a:latin typeface="Times New Roman"/>
                <a:ea typeface="+mn-lt"/>
                <a:cs typeface="+mn-lt"/>
              </a:rPr>
              <a:t> </a:t>
            </a:r>
            <a:r>
              <a:rPr lang="it-IT" sz="2400" i="1" dirty="0" err="1">
                <a:latin typeface="Times New Roman"/>
                <a:ea typeface="+mn-lt"/>
                <a:cs typeface="+mn-lt"/>
              </a:rPr>
              <a:t>detection</a:t>
            </a:r>
            <a:r>
              <a:rPr lang="it-IT" sz="2400" dirty="0">
                <a:latin typeface="Times New Roman"/>
                <a:ea typeface="+mn-lt"/>
                <a:cs typeface="+mn-lt"/>
              </a:rPr>
              <a:t>.</a:t>
            </a:r>
            <a:endParaRPr lang="it-IT" sz="24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665770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AD7CCF7-1A51-40F9-AAA4-03B5F994F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5120114" cy="1692794"/>
          </a:xfrm>
        </p:spPr>
        <p:txBody>
          <a:bodyPr rtlCol="0">
            <a:normAutofit/>
          </a:bodyPr>
          <a:lstStyle/>
          <a:p>
            <a:r>
              <a:rPr lang="it-IT" noProof="1">
                <a:latin typeface="Times New Roman"/>
                <a:cs typeface="LilyUPC"/>
              </a:rPr>
              <a:t>Interaction between features</a:t>
            </a:r>
          </a:p>
        </p:txBody>
      </p:sp>
      <p:cxnSp>
        <p:nvCxnSpPr>
          <p:cNvPr id="99" name="Straight Arrow Connector 89">
            <a:extLst>
              <a:ext uri="{FF2B5EF4-FFF2-40B4-BE49-F238E27FC236}">
                <a16:creationId xmlns:a16="http://schemas.microsoft.com/office/drawing/2014/main" id="{E4A809D5-3600-46D4-A466-67F2349A5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5320" y="2316480"/>
            <a:ext cx="45720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Content Placeholder 84">
            <a:extLst>
              <a:ext uri="{FF2B5EF4-FFF2-40B4-BE49-F238E27FC236}">
                <a16:creationId xmlns:a16="http://schemas.microsoft.com/office/drawing/2014/main" id="{A06662BA-C8E6-41CD-9DD0-EC0771280A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321" y="2810406"/>
            <a:ext cx="5120113" cy="3462228"/>
          </a:xfrm>
        </p:spPr>
        <p:txBody>
          <a:bodyPr>
            <a:normAutofit/>
          </a:bodyPr>
          <a:lstStyle/>
          <a:p>
            <a:r>
              <a:rPr lang="en-US" sz="1800" b="1" dirty="0">
                <a:latin typeface="Rockwell Nova Light"/>
                <a:cs typeface="Simplified Arabic Fixed"/>
              </a:rPr>
              <a:t>age ~ </a:t>
            </a:r>
            <a:r>
              <a:rPr lang="en-US" sz="1800" b="1" dirty="0" err="1">
                <a:latin typeface="Rockwell Nova Light"/>
                <a:cs typeface="Simplified Arabic Fixed"/>
              </a:rPr>
              <a:t>heart_disease</a:t>
            </a:r>
            <a:r>
              <a:rPr lang="en-US" sz="1800" dirty="0">
                <a:latin typeface="Rockwell Nova Light"/>
                <a:cs typeface="Simplified Arabic Fixed"/>
              </a:rPr>
              <a:t>, </a:t>
            </a:r>
            <a:br>
              <a:rPr lang="en-US" sz="1800" dirty="0">
                <a:latin typeface="Rockwell Nova Light"/>
                <a:cs typeface="Simplified Arabic Fixed"/>
              </a:rPr>
            </a:br>
            <a:r>
              <a:rPr lang="en-US" sz="1800" dirty="0" err="1">
                <a:latin typeface="Rockwell Nova Light"/>
                <a:cs typeface="Simplified Arabic Fixed"/>
              </a:rPr>
              <a:t>avg_glucose_level</a:t>
            </a:r>
            <a:r>
              <a:rPr lang="en-US" sz="1800" dirty="0">
                <a:latin typeface="Rockwell Nova Light"/>
                <a:cs typeface="Simplified Arabic Fixed"/>
              </a:rPr>
              <a:t>, </a:t>
            </a:r>
            <a:r>
              <a:rPr lang="en-US" sz="1800" dirty="0" err="1">
                <a:latin typeface="Rockwell Nova Light"/>
                <a:cs typeface="Simplified Arabic Fixed"/>
              </a:rPr>
              <a:t>bmi</a:t>
            </a:r>
            <a:r>
              <a:rPr lang="en-US" sz="1800" dirty="0">
                <a:latin typeface="Rockwell Nova Light"/>
                <a:cs typeface="Simplified Arabic Fixed"/>
              </a:rPr>
              <a:t>,</a:t>
            </a:r>
            <a:br>
              <a:rPr lang="en-US" sz="1800" dirty="0">
                <a:latin typeface="Rockwell Nova Light"/>
              </a:rPr>
            </a:br>
            <a:r>
              <a:rPr lang="en-US" sz="1800" dirty="0">
                <a:latin typeface="Rockwell Nova Light"/>
                <a:cs typeface="Simplified Arabic Fixed"/>
              </a:rPr>
              <a:t>hypertension</a:t>
            </a:r>
            <a:br>
              <a:rPr lang="en-US" sz="1800" dirty="0">
                <a:latin typeface="Rockwell Nova Light"/>
                <a:cs typeface="Simplified Arabic Fixed"/>
              </a:rPr>
            </a:br>
            <a:endParaRPr lang="en-US" sz="1800" dirty="0">
              <a:latin typeface="Rockwell Nova Light"/>
              <a:cs typeface="Simplified Arabic Fixed"/>
            </a:endParaRPr>
          </a:p>
          <a:p>
            <a:r>
              <a:rPr lang="en-US" sz="1800" b="1" dirty="0" err="1">
                <a:latin typeface="Rockwell Nova Light"/>
                <a:cs typeface="Simplified Arabic Fixed"/>
              </a:rPr>
              <a:t>avg_glucose_level</a:t>
            </a:r>
            <a:r>
              <a:rPr lang="en-US" sz="1800" dirty="0">
                <a:latin typeface="Rockwell Nova Light"/>
                <a:cs typeface="Simplified Arabic Fixed"/>
              </a:rPr>
              <a:t> </a:t>
            </a:r>
            <a:r>
              <a:rPr lang="en-US" sz="1800" b="1" dirty="0">
                <a:latin typeface="Rockwell Nova Light"/>
                <a:cs typeface="Simplified Arabic Fixed"/>
              </a:rPr>
              <a:t>~</a:t>
            </a:r>
            <a:r>
              <a:rPr lang="en-US" sz="1800" dirty="0">
                <a:latin typeface="Rockwell Nova Light"/>
                <a:cs typeface="Simplified Arabic Fixed"/>
              </a:rPr>
              <a:t> </a:t>
            </a:r>
            <a:r>
              <a:rPr lang="en-US" sz="1800" dirty="0" err="1">
                <a:latin typeface="Rockwell Nova Light"/>
                <a:cs typeface="Simplified Arabic Fixed"/>
              </a:rPr>
              <a:t>heart_disease</a:t>
            </a:r>
            <a:r>
              <a:rPr lang="en-US" sz="1800" dirty="0">
                <a:latin typeface="Rockwell Nova Light"/>
                <a:cs typeface="Simplified Arabic Fixed"/>
              </a:rPr>
              <a:t>, </a:t>
            </a:r>
            <a:r>
              <a:rPr lang="en-US" sz="1800" dirty="0" err="1">
                <a:latin typeface="Rockwell Nova Light"/>
                <a:cs typeface="Simplified Arabic Fixed"/>
              </a:rPr>
              <a:t>bmi</a:t>
            </a:r>
            <a:r>
              <a:rPr lang="en-US" sz="1800" dirty="0">
                <a:latin typeface="Rockwell Nova Light"/>
                <a:cs typeface="Simplified Arabic Fixed"/>
              </a:rPr>
              <a:t>, </a:t>
            </a:r>
            <a:r>
              <a:rPr lang="en-US" sz="1800" b="1" dirty="0">
                <a:latin typeface="Rockwell Nova Light"/>
                <a:cs typeface="Simplified Arabic Fixed"/>
              </a:rPr>
              <a:t>hypertension</a:t>
            </a:r>
            <a:br>
              <a:rPr lang="en-US" sz="1800" b="1" dirty="0">
                <a:latin typeface="Rockwell Nova Light"/>
                <a:cs typeface="Simplified Arabic Fixed"/>
              </a:rPr>
            </a:br>
            <a:endParaRPr lang="en-US" sz="1800" b="1" dirty="0">
              <a:latin typeface="Rockwell Nova Light"/>
              <a:cs typeface="Simplified Arabic Fixed"/>
            </a:endParaRPr>
          </a:p>
          <a:p>
            <a:r>
              <a:rPr lang="en-US" sz="1800" b="1" dirty="0" err="1">
                <a:latin typeface="Rockwell Nova Light"/>
                <a:cs typeface="Simplified Arabic Fixed"/>
              </a:rPr>
              <a:t>heart_disease</a:t>
            </a:r>
            <a:r>
              <a:rPr lang="en-US" sz="1800" b="1" dirty="0">
                <a:latin typeface="Rockwell Nova Light"/>
                <a:cs typeface="Simplified Arabic Fixed"/>
              </a:rPr>
              <a:t> ~</a:t>
            </a:r>
            <a:r>
              <a:rPr lang="en-US" sz="1800" dirty="0">
                <a:latin typeface="Rockwell Nova Light"/>
                <a:cs typeface="Simplified Arabic Fixed"/>
              </a:rPr>
              <a:t> </a:t>
            </a:r>
            <a:r>
              <a:rPr lang="en-US" sz="1800" b="1" dirty="0">
                <a:latin typeface="Rockwell Nova Light"/>
                <a:cs typeface="Simplified Arabic Fixed"/>
              </a:rPr>
              <a:t>hypertension</a:t>
            </a:r>
            <a:br>
              <a:rPr lang="en-US" sz="1800" b="1" dirty="0">
                <a:latin typeface="Rockwell Nova Light"/>
                <a:cs typeface="Simplified Arabic Fixed"/>
              </a:rPr>
            </a:br>
            <a:endParaRPr lang="en-US" sz="1800" b="1" dirty="0">
              <a:latin typeface="Rockwell Nova Light"/>
              <a:cs typeface="Simplified Arabic Fixed"/>
            </a:endParaRPr>
          </a:p>
          <a:p>
            <a:r>
              <a:rPr lang="en-US" sz="1800" b="1" dirty="0" err="1">
                <a:latin typeface="Rockwell Nova Light"/>
                <a:cs typeface="Simplified Arabic Fixed"/>
              </a:rPr>
              <a:t>bmi</a:t>
            </a:r>
            <a:r>
              <a:rPr lang="en-US" sz="1800" b="1" dirty="0">
                <a:latin typeface="Rockwell Nova Light"/>
                <a:cs typeface="Simplified Arabic Fixed"/>
              </a:rPr>
              <a:t> ~ hypertension</a:t>
            </a:r>
            <a:br>
              <a:rPr lang="en-US" sz="1800" b="1" dirty="0">
                <a:latin typeface="Rockwell Nova Light"/>
                <a:cs typeface="Simplified Arabic Fixed"/>
              </a:rPr>
            </a:br>
            <a:br>
              <a:rPr lang="en-US" sz="1800" b="1" dirty="0">
                <a:latin typeface="Rockwell Nova Light"/>
                <a:cs typeface="Simplified Arabic Fixed"/>
              </a:rPr>
            </a:br>
            <a:endParaRPr lang="en-US" sz="1800" b="1" dirty="0">
              <a:latin typeface="Rockwell Nova Light"/>
              <a:cs typeface="Simplified Arabic Fixed"/>
            </a:endParaRPr>
          </a:p>
          <a:p>
            <a:pPr>
              <a:buClr>
                <a:srgbClr val="1287C3"/>
              </a:buClr>
            </a:pPr>
            <a:endParaRPr lang="en-US" sz="1800" dirty="0"/>
          </a:p>
        </p:txBody>
      </p:sp>
      <p:pic>
        <p:nvPicPr>
          <p:cNvPr id="81" name="Immagine 81">
            <a:extLst>
              <a:ext uri="{FF2B5EF4-FFF2-40B4-BE49-F238E27FC236}">
                <a16:creationId xmlns:a16="http://schemas.microsoft.com/office/drawing/2014/main" id="{8554BF0F-5E7B-440E-8AF9-03DD485893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522" r="16149"/>
          <a:stretch/>
        </p:blipFill>
        <p:spPr>
          <a:xfrm>
            <a:off x="5878849" y="10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7460719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A670C186-3573-46D4-B0AF-56165C37E3B1}"/>
              </a:ext>
            </a:extLst>
          </p:cNvPr>
          <p:cNvSpPr txBox="1"/>
          <p:nvPr/>
        </p:nvSpPr>
        <p:spPr>
          <a:xfrm>
            <a:off x="3837887" y="364433"/>
            <a:ext cx="8244919" cy="6401147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</a:pPr>
            <a:endParaRPr lang="en-US" sz="500">
              <a:ln w="3175" cmpd="sng">
                <a:noFill/>
              </a:ln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920C95DD-7DF7-4B4A-A8BD-1A032F3EEA58}"/>
              </a:ext>
            </a:extLst>
          </p:cNvPr>
          <p:cNvSpPr txBox="1"/>
          <p:nvPr/>
        </p:nvSpPr>
        <p:spPr>
          <a:xfrm>
            <a:off x="1337860" y="5631786"/>
            <a:ext cx="1327167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000" dirty="0">
                <a:latin typeface="Times New Roman"/>
                <a:ea typeface="+mn-lt"/>
                <a:cs typeface="+mn-lt"/>
              </a:rPr>
              <a:t>AIC: 1384</a:t>
            </a:r>
            <a:endParaRPr lang="it-IT" sz="2000" dirty="0">
              <a:latin typeface="Times New Roman"/>
              <a:cs typeface="Times New Roman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D337B106-758B-43EF-B8DD-B1799CDF95B5}"/>
              </a:ext>
            </a:extLst>
          </p:cNvPr>
          <p:cNvSpPr txBox="1"/>
          <p:nvPr/>
        </p:nvSpPr>
        <p:spPr>
          <a:xfrm>
            <a:off x="1138950" y="584326"/>
            <a:ext cx="6397176" cy="98488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4000" dirty="0">
                <a:solidFill>
                  <a:schemeClr val="accent2">
                    <a:lumMod val="75000"/>
                  </a:schemeClr>
                </a:solidFill>
                <a:latin typeface="Times New Roman"/>
                <a:cs typeface="Aharoni"/>
              </a:rPr>
              <a:t>Best</a:t>
            </a:r>
            <a:r>
              <a:rPr lang="it-IT" sz="4000" dirty="0">
                <a:solidFill>
                  <a:schemeClr val="accent2">
                    <a:lumMod val="75000"/>
                  </a:schemeClr>
                </a:solidFill>
                <a:latin typeface="Times New Roman"/>
                <a:cs typeface="Times New Roman"/>
              </a:rPr>
              <a:t> </a:t>
            </a:r>
            <a:r>
              <a:rPr lang="it-IT" sz="4000" dirty="0">
                <a:solidFill>
                  <a:schemeClr val="accent2">
                    <a:lumMod val="75000"/>
                  </a:schemeClr>
                </a:solidFill>
                <a:latin typeface="Times New Roman"/>
                <a:cs typeface="Aharoni"/>
              </a:rPr>
              <a:t>Interaction Model </a:t>
            </a:r>
            <a:endParaRPr lang="it-IT" sz="4000" dirty="0">
              <a:solidFill>
                <a:schemeClr val="accent2">
                  <a:lumMod val="75000"/>
                </a:schemeClr>
              </a:solidFill>
              <a:latin typeface="Times New Roman"/>
              <a:cs typeface="Times New Roman"/>
            </a:endParaRPr>
          </a:p>
          <a:p>
            <a:endParaRPr lang="it-IT" dirty="0">
              <a:latin typeface="Times New Roman"/>
              <a:cs typeface="Times New Roman"/>
            </a:endParaRPr>
          </a:p>
        </p:txBody>
      </p:sp>
      <p:graphicFrame>
        <p:nvGraphicFramePr>
          <p:cNvPr id="5" name="Table 6">
            <a:extLst>
              <a:ext uri="{FF2B5EF4-FFF2-40B4-BE49-F238E27FC236}">
                <a16:creationId xmlns:a16="http://schemas.microsoft.com/office/drawing/2014/main" id="{8FF195D9-2002-4B19-9C6B-FE39091ECA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7066545"/>
              </p:ext>
            </p:extLst>
          </p:nvPr>
        </p:nvGraphicFramePr>
        <p:xfrm>
          <a:off x="1138950" y="1884801"/>
          <a:ext cx="7560207" cy="30883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0069">
                  <a:extLst>
                    <a:ext uri="{9D8B030D-6E8A-4147-A177-3AD203B41FA5}">
                      <a16:colId xmlns:a16="http://schemas.microsoft.com/office/drawing/2014/main" val="494512387"/>
                    </a:ext>
                  </a:extLst>
                </a:gridCol>
                <a:gridCol w="2520069">
                  <a:extLst>
                    <a:ext uri="{9D8B030D-6E8A-4147-A177-3AD203B41FA5}">
                      <a16:colId xmlns:a16="http://schemas.microsoft.com/office/drawing/2014/main" val="696399866"/>
                    </a:ext>
                  </a:extLst>
                </a:gridCol>
                <a:gridCol w="2520069">
                  <a:extLst>
                    <a:ext uri="{9D8B030D-6E8A-4147-A177-3AD203B41FA5}">
                      <a16:colId xmlns:a16="http://schemas.microsoft.com/office/drawing/2014/main" val="1918053532"/>
                    </a:ext>
                  </a:extLst>
                </a:gridCol>
              </a:tblGrid>
              <a:tr h="513115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/>
                        </a:rPr>
                        <a:t>Feature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/>
                        </a:rPr>
                        <a:t>Coef.</a:t>
                      </a:r>
                      <a:endParaRPr lang="en-US" sz="2000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/>
                        </a:rPr>
                        <a:t>Level of significance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5626794"/>
                  </a:ext>
                </a:extLst>
              </a:tr>
              <a:tr h="513115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/>
                        </a:rPr>
                        <a:t>Age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/>
                        </a:rPr>
                        <a:t>0.070133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/>
                        </a:rPr>
                        <a:t>&lt; 2e-16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4038452"/>
                  </a:ext>
                </a:extLst>
              </a:tr>
              <a:tr h="522822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/>
                        </a:rPr>
                        <a:t>Avg. Glucose level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/>
                        </a:rPr>
                        <a:t>0.004702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000" b="0" i="0" u="none" strike="noStrike" noProof="0" dirty="0">
                          <a:latin typeface="Times New Roman"/>
                        </a:rPr>
                        <a:t>0.000176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5790667"/>
                  </a:ext>
                </a:extLst>
              </a:tr>
              <a:tr h="513115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/>
                        </a:rPr>
                        <a:t>Heart disease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/>
                        </a:rPr>
                        <a:t>2.765299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/>
                        </a:rPr>
                        <a:t>0.047694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67156"/>
                  </a:ext>
                </a:extLst>
              </a:tr>
              <a:tr h="513115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/>
                        </a:rPr>
                        <a:t>Hypertension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/>
                        </a:rPr>
                        <a:t>0.536550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/>
                        </a:rPr>
                        <a:t>0.001880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3877522"/>
                  </a:ext>
                </a:extLst>
              </a:tr>
              <a:tr h="513115">
                <a:tc>
                  <a:txBody>
                    <a:bodyPr/>
                    <a:lstStyle/>
                    <a:p>
                      <a:r>
                        <a:rPr lang="en-US" sz="2000" dirty="0" err="1">
                          <a:latin typeface="Times New Roman"/>
                        </a:rPr>
                        <a:t>Age:heart</a:t>
                      </a:r>
                      <a:r>
                        <a:rPr lang="en-US" sz="2000" dirty="0">
                          <a:latin typeface="Times New Roman"/>
                        </a:rPr>
                        <a:t> disease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/>
                        </a:rPr>
                        <a:t>-0.032872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/>
                        </a:rPr>
                        <a:t>0.091604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11516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254076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9" name="Rectangle 45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" name="Immagine 40" descr="Rendering astratto di rete e nodi in vetro">
            <a:extLst>
              <a:ext uri="{FF2B5EF4-FFF2-40B4-BE49-F238E27FC236}">
                <a16:creationId xmlns:a16="http://schemas.microsoft.com/office/drawing/2014/main" id="{7CB67304-8DDF-4D4B-93A1-AA8F6BBDB6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41" r="-1" b="-1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595E423F-7192-4CEF-A3DE-67A5D88963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365125"/>
            <a:ext cx="5562600" cy="984173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l"/>
            <a:r>
              <a:rPr lang="en-US" sz="40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Best Model Selection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7963D780-D952-403B-BB51-F5FA8530EF23}"/>
              </a:ext>
            </a:extLst>
          </p:cNvPr>
          <p:cNvSpPr txBox="1"/>
          <p:nvPr/>
        </p:nvSpPr>
        <p:spPr>
          <a:xfrm>
            <a:off x="1483694" y="4599363"/>
            <a:ext cx="4808296" cy="213387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 defTabSz="9144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</a:pPr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 set</a:t>
            </a:r>
            <a:b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Validation set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70E6CE-37E9-4123-9864-7B325183D63B}"/>
              </a:ext>
            </a:extLst>
          </p:cNvPr>
          <p:cNvSpPr txBox="1"/>
          <p:nvPr/>
        </p:nvSpPr>
        <p:spPr>
          <a:xfrm>
            <a:off x="407041" y="1449659"/>
            <a:ext cx="8020755" cy="284693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600"/>
              </a:spcAft>
            </a:pPr>
            <a:r>
              <a:rPr lang="en-US" sz="2200" dirty="0">
                <a:latin typeface="Times New Roman"/>
                <a:cs typeface="Times New Roman"/>
              </a:rPr>
              <a:t>To choose the best model among the electives ones we used Training and Validation testing method.</a:t>
            </a:r>
          </a:p>
          <a:p>
            <a:pPr>
              <a:spcAft>
                <a:spcPts val="600"/>
              </a:spcAft>
            </a:pPr>
            <a:endParaRPr lang="en-US" sz="2200" dirty="0">
              <a:latin typeface="Times New Roman"/>
              <a:cs typeface="Times New Roman"/>
            </a:endParaRPr>
          </a:p>
          <a:p>
            <a:pPr>
              <a:spcAft>
                <a:spcPts val="600"/>
              </a:spcAft>
            </a:pPr>
            <a:r>
              <a:rPr lang="en-US" sz="2200" dirty="0">
                <a:latin typeface="Times New Roman"/>
                <a:cs typeface="Times New Roman"/>
              </a:rPr>
              <a:t>Data splits should be done carefully cause </a:t>
            </a:r>
            <a:r>
              <a:rPr lang="en-US" sz="2200">
                <a:latin typeface="Times New Roman"/>
                <a:cs typeface="Times New Roman"/>
              </a:rPr>
              <a:t>of unbalanced </a:t>
            </a:r>
            <a:r>
              <a:rPr lang="en-US" sz="2200" dirty="0">
                <a:latin typeface="Times New Roman"/>
                <a:cs typeface="Times New Roman"/>
              </a:rPr>
              <a:t>issue.</a:t>
            </a:r>
          </a:p>
          <a:p>
            <a:pPr marL="742950" lvl="1" indent="-285750">
              <a:spcAft>
                <a:spcPts val="600"/>
              </a:spcAft>
              <a:buFont typeface="Arial"/>
              <a:buChar char="•"/>
            </a:pPr>
            <a:r>
              <a:rPr lang="en-US" sz="2200" dirty="0">
                <a:latin typeface="Times New Roman"/>
                <a:cs typeface="Times New Roman"/>
              </a:rPr>
              <a:t>75% Training</a:t>
            </a:r>
          </a:p>
          <a:p>
            <a:pPr marL="742950" lvl="1" indent="-285750">
              <a:spcAft>
                <a:spcPts val="600"/>
              </a:spcAft>
              <a:buFont typeface="Arial"/>
              <a:buChar char="•"/>
            </a:pPr>
            <a:r>
              <a:rPr lang="en-US" sz="2200" dirty="0">
                <a:latin typeface="Times New Roman"/>
                <a:cs typeface="Times New Roman"/>
              </a:rPr>
              <a:t>25% Validation </a:t>
            </a:r>
          </a:p>
          <a:p>
            <a:pPr marL="742950" lvl="1" indent="-285750">
              <a:spcAft>
                <a:spcPts val="600"/>
              </a:spcAft>
              <a:buFont typeface="Arial"/>
              <a:buChar char="•"/>
            </a:pPr>
            <a:r>
              <a:rPr lang="en-US" sz="2200" dirty="0">
                <a:latin typeface="Times New Roman"/>
                <a:cs typeface="Times New Roman"/>
              </a:rPr>
              <a:t>Both splits have 4% of stroke cases</a:t>
            </a:r>
          </a:p>
        </p:txBody>
      </p:sp>
      <p:pic>
        <p:nvPicPr>
          <p:cNvPr id="42" name="Elemento grafico 10" descr="Grafico a barre con riempimento a tinta unita">
            <a:extLst>
              <a:ext uri="{FF2B5EF4-FFF2-40B4-BE49-F238E27FC236}">
                <a16:creationId xmlns:a16="http://schemas.microsoft.com/office/drawing/2014/main" id="{4615C5A8-4E49-4DA9-A0AF-1ACDDDE148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4135" y="4493941"/>
            <a:ext cx="914400" cy="914400"/>
          </a:xfrm>
          <a:prstGeom prst="rect">
            <a:avLst/>
          </a:prstGeom>
        </p:spPr>
      </p:pic>
      <p:pic>
        <p:nvPicPr>
          <p:cNvPr id="43" name="Elemento grafico 9" descr="Segno di spunta con riempimento a tinta unita">
            <a:extLst>
              <a:ext uri="{FF2B5EF4-FFF2-40B4-BE49-F238E27FC236}">
                <a16:creationId xmlns:a16="http://schemas.microsoft.com/office/drawing/2014/main" id="{B990E027-660B-47CE-990A-1A1284EF76F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0812" y="5666298"/>
            <a:ext cx="801045" cy="807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480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9">
            <a:extLst>
              <a:ext uri="{FF2B5EF4-FFF2-40B4-BE49-F238E27FC236}">
                <a16:creationId xmlns:a16="http://schemas.microsoft.com/office/drawing/2014/main" id="{260ACC13-B825-49F3-93DE-C8B8F2FA37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F947B31F-CA03-4793-845D-FD86BABC1A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DCDDE94D-F78C-4A48-AEA6-E922FC99A1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3445A886-F3CA-4DE4-90D7-535F9707B7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A8999CB6-C053-418B-AE37-E470804D25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81EA3E26-BFCD-4396-AE8A-2A9828BFFB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5F9BC582-73A6-4D8A-8738-E364764893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 useBgFill="1">
        <p:nvSpPr>
          <p:cNvPr id="19" name="Rectangle 17">
            <a:extLst>
              <a:ext uri="{FF2B5EF4-FFF2-40B4-BE49-F238E27FC236}">
                <a16:creationId xmlns:a16="http://schemas.microsoft.com/office/drawing/2014/main" id="{6CA4EC59-B8A3-489A-9FB4-AA0699200E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magine 5">
            <a:extLst>
              <a:ext uri="{FF2B5EF4-FFF2-40B4-BE49-F238E27FC236}">
                <a16:creationId xmlns:a16="http://schemas.microsoft.com/office/drawing/2014/main" id="{92918BE9-9925-4F9B-ADC9-320585A10603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3"/>
          <a:srcRect b="1477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30" name="Freeform 15">
            <a:extLst>
              <a:ext uri="{FF2B5EF4-FFF2-40B4-BE49-F238E27FC236}">
                <a16:creationId xmlns:a16="http://schemas.microsoft.com/office/drawing/2014/main" id="{1143E968-E203-496D-A1AD-2EA10AB3E7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 flipH="1">
            <a:off x="3005669" y="-16933"/>
            <a:ext cx="9220200" cy="6891867"/>
          </a:xfrm>
          <a:custGeom>
            <a:avLst/>
            <a:gdLst>
              <a:gd name="connsiteX0" fmla="*/ 5427133 w 7340600"/>
              <a:gd name="connsiteY0" fmla="*/ 8466 h 6883400"/>
              <a:gd name="connsiteX1" fmla="*/ 4783666 w 7340600"/>
              <a:gd name="connsiteY1" fmla="*/ 2573866 h 6883400"/>
              <a:gd name="connsiteX2" fmla="*/ 7340600 w 7340600"/>
              <a:gd name="connsiteY2" fmla="*/ 6874933 h 6883400"/>
              <a:gd name="connsiteX3" fmla="*/ 0 w 7340600"/>
              <a:gd name="connsiteY3" fmla="*/ 6883400 h 6883400"/>
              <a:gd name="connsiteX4" fmla="*/ 8466 w 7340600"/>
              <a:gd name="connsiteY4" fmla="*/ 0 h 6883400"/>
              <a:gd name="connsiteX5" fmla="*/ 5427133 w 7340600"/>
              <a:gd name="connsiteY5" fmla="*/ 8466 h 6883400"/>
              <a:gd name="connsiteX0" fmla="*/ 8382001 w 10295468"/>
              <a:gd name="connsiteY0" fmla="*/ 8466 h 6883400"/>
              <a:gd name="connsiteX1" fmla="*/ 7738534 w 10295468"/>
              <a:gd name="connsiteY1" fmla="*/ 2573866 h 6883400"/>
              <a:gd name="connsiteX2" fmla="*/ 10295468 w 10295468"/>
              <a:gd name="connsiteY2" fmla="*/ 6874933 h 6883400"/>
              <a:gd name="connsiteX3" fmla="*/ 2954868 w 10295468"/>
              <a:gd name="connsiteY3" fmla="*/ 6883400 h 6883400"/>
              <a:gd name="connsiteX4" fmla="*/ 0 w 10295468"/>
              <a:gd name="connsiteY4" fmla="*/ 0 h 6883400"/>
              <a:gd name="connsiteX5" fmla="*/ 8382001 w 10295468"/>
              <a:gd name="connsiteY5" fmla="*/ 8466 h 6883400"/>
              <a:gd name="connsiteX0" fmla="*/ 8382001 w 10295468"/>
              <a:gd name="connsiteY0" fmla="*/ 8466 h 6891867"/>
              <a:gd name="connsiteX1" fmla="*/ 7738534 w 10295468"/>
              <a:gd name="connsiteY1" fmla="*/ 2573866 h 6891867"/>
              <a:gd name="connsiteX2" fmla="*/ 10295468 w 10295468"/>
              <a:gd name="connsiteY2" fmla="*/ 6874933 h 6891867"/>
              <a:gd name="connsiteX3" fmla="*/ 16935 w 10295468"/>
              <a:gd name="connsiteY3" fmla="*/ 6891867 h 6891867"/>
              <a:gd name="connsiteX4" fmla="*/ 0 w 10295468"/>
              <a:gd name="connsiteY4" fmla="*/ 0 h 6891867"/>
              <a:gd name="connsiteX5" fmla="*/ 8382001 w 10295468"/>
              <a:gd name="connsiteY5" fmla="*/ 8466 h 6891867"/>
              <a:gd name="connsiteX0" fmla="*/ 8382001 w 8382001"/>
              <a:gd name="connsiteY0" fmla="*/ 8466 h 6891867"/>
              <a:gd name="connsiteX1" fmla="*/ 7738534 w 8382001"/>
              <a:gd name="connsiteY1" fmla="*/ 2573866 h 6891867"/>
              <a:gd name="connsiteX2" fmla="*/ 7340602 w 8382001"/>
              <a:gd name="connsiteY2" fmla="*/ 6883400 h 6891867"/>
              <a:gd name="connsiteX3" fmla="*/ 16935 w 8382001"/>
              <a:gd name="connsiteY3" fmla="*/ 6891867 h 6891867"/>
              <a:gd name="connsiteX4" fmla="*/ 0 w 8382001"/>
              <a:gd name="connsiteY4" fmla="*/ 0 h 6891867"/>
              <a:gd name="connsiteX5" fmla="*/ 8382001 w 8382001"/>
              <a:gd name="connsiteY5" fmla="*/ 8466 h 6891867"/>
              <a:gd name="connsiteX0" fmla="*/ 8382001 w 9220200"/>
              <a:gd name="connsiteY0" fmla="*/ 8466 h 6891867"/>
              <a:gd name="connsiteX1" fmla="*/ 9220200 w 9220200"/>
              <a:gd name="connsiteY1" fmla="*/ 5350932 h 6891867"/>
              <a:gd name="connsiteX2" fmla="*/ 7340602 w 9220200"/>
              <a:gd name="connsiteY2" fmla="*/ 6883400 h 6891867"/>
              <a:gd name="connsiteX3" fmla="*/ 16935 w 9220200"/>
              <a:gd name="connsiteY3" fmla="*/ 6891867 h 6891867"/>
              <a:gd name="connsiteX4" fmla="*/ 0 w 9220200"/>
              <a:gd name="connsiteY4" fmla="*/ 0 h 6891867"/>
              <a:gd name="connsiteX5" fmla="*/ 8382001 w 9220200"/>
              <a:gd name="connsiteY5" fmla="*/ 8466 h 6891867"/>
              <a:gd name="connsiteX0" fmla="*/ 8382001 w 9220200"/>
              <a:gd name="connsiteY0" fmla="*/ 8466 h 6891867"/>
              <a:gd name="connsiteX1" fmla="*/ 9220200 w 9220200"/>
              <a:gd name="connsiteY1" fmla="*/ 5350932 h 6891867"/>
              <a:gd name="connsiteX2" fmla="*/ 7298269 w 9220200"/>
              <a:gd name="connsiteY2" fmla="*/ 6883400 h 6891867"/>
              <a:gd name="connsiteX3" fmla="*/ 16935 w 9220200"/>
              <a:gd name="connsiteY3" fmla="*/ 6891867 h 6891867"/>
              <a:gd name="connsiteX4" fmla="*/ 0 w 9220200"/>
              <a:gd name="connsiteY4" fmla="*/ 0 h 6891867"/>
              <a:gd name="connsiteX5" fmla="*/ 8382001 w 9220200"/>
              <a:gd name="connsiteY5" fmla="*/ 8466 h 6891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220200" h="6891867">
                <a:moveTo>
                  <a:pt x="8382001" y="8466"/>
                </a:moveTo>
                <a:lnTo>
                  <a:pt x="9220200" y="5350932"/>
                </a:lnTo>
                <a:lnTo>
                  <a:pt x="7298269" y="6883400"/>
                </a:lnTo>
                <a:lnTo>
                  <a:pt x="16935" y="6891867"/>
                </a:lnTo>
                <a:lnTo>
                  <a:pt x="0" y="0"/>
                </a:lnTo>
                <a:lnTo>
                  <a:pt x="8382001" y="8466"/>
                </a:lnTo>
                <a:close/>
              </a:path>
            </a:pathLst>
          </a:custGeom>
          <a:solidFill>
            <a:schemeClr val="tx1">
              <a:lumMod val="95000"/>
              <a:lumOff val="5000"/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21">
            <a:extLst>
              <a:ext uri="{FF2B5EF4-FFF2-40B4-BE49-F238E27FC236}">
                <a16:creationId xmlns:a16="http://schemas.microsoft.com/office/drawing/2014/main" id="{FBB3444A-472E-400E-81D0-7CCDEEECC9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360612" y="0"/>
            <a:ext cx="2436813" cy="6858001"/>
            <a:chOff x="1320800" y="0"/>
            <a:chExt cx="2436813" cy="6858001"/>
          </a:xfrm>
        </p:grpSpPr>
        <p:sp>
          <p:nvSpPr>
            <p:cNvPr id="23" name="Freeform 6">
              <a:extLst>
                <a:ext uri="{FF2B5EF4-FFF2-40B4-BE49-F238E27FC236}">
                  <a16:creationId xmlns:a16="http://schemas.microsoft.com/office/drawing/2014/main" id="{B7E64D84-2392-46A1-99D2-C8FC063F9A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4" name="Freeform 7">
              <a:extLst>
                <a:ext uri="{FF2B5EF4-FFF2-40B4-BE49-F238E27FC236}">
                  <a16:creationId xmlns:a16="http://schemas.microsoft.com/office/drawing/2014/main" id="{89352A95-1C82-4A0D-9B20-8AC7280C7A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5" name="Freeform 8">
              <a:extLst>
                <a:ext uri="{FF2B5EF4-FFF2-40B4-BE49-F238E27FC236}">
                  <a16:creationId xmlns:a16="http://schemas.microsoft.com/office/drawing/2014/main" id="{81B60E48-D617-4CF1-8900-497D491424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6" name="Freeform 9">
              <a:extLst>
                <a:ext uri="{FF2B5EF4-FFF2-40B4-BE49-F238E27FC236}">
                  <a16:creationId xmlns:a16="http://schemas.microsoft.com/office/drawing/2014/main" id="{BFF6C14F-3347-46BB-A317-C1C12263E8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7" name="Freeform 10">
              <a:extLst>
                <a:ext uri="{FF2B5EF4-FFF2-40B4-BE49-F238E27FC236}">
                  <a16:creationId xmlns:a16="http://schemas.microsoft.com/office/drawing/2014/main" id="{CDD86299-6737-471C-98C5-872BDC6810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8" name="Freeform 11">
              <a:extLst>
                <a:ext uri="{FF2B5EF4-FFF2-40B4-BE49-F238E27FC236}">
                  <a16:creationId xmlns:a16="http://schemas.microsoft.com/office/drawing/2014/main" id="{60C6C46B-7841-473B-AC3A-9A69908AB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0DA66F9E-D83D-456F-863A-5AFC3D59F5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0867" y="558800"/>
            <a:ext cx="7535333" cy="141393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/>
                <a:cs typeface="Dubai Medium"/>
              </a:rPr>
              <a:t>Data analysis on stroke detection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8D3F8E30-5D41-4E3A-811D-3C57F9F745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958961" y="2048933"/>
            <a:ext cx="7544062" cy="434948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buFont typeface="Arial"/>
              <a:buChar char="•"/>
            </a:pPr>
            <a:r>
              <a:rPr lang="en-US" dirty="0">
                <a:solidFill>
                  <a:schemeClr val="bg1"/>
                </a:solidFill>
                <a:latin typeface="Times New Roman"/>
                <a:cs typeface="Times"/>
              </a:rPr>
              <a:t>  </a:t>
            </a:r>
            <a:r>
              <a:rPr lang="en-US" sz="2400" dirty="0">
                <a:solidFill>
                  <a:schemeClr val="bg1"/>
                </a:solidFill>
                <a:latin typeface="Times New Roman"/>
                <a:cs typeface="Times"/>
              </a:rPr>
              <a:t>“Stroke” is the medical term for damage to brain tissue or the death of a portion of it, due to insufficient blood supply to an area of the brain</a:t>
            </a:r>
          </a:p>
          <a:p>
            <a:pPr algn="l">
              <a:buFont typeface="Arial"/>
              <a:buChar char="•"/>
            </a:pPr>
            <a:r>
              <a:rPr lang="en-US" sz="2400" dirty="0">
                <a:solidFill>
                  <a:schemeClr val="bg1"/>
                </a:solidFill>
                <a:latin typeface="Times New Roman"/>
                <a:cs typeface="Times"/>
              </a:rPr>
              <a:t>  It is responsible for approximately 11% of total deaths</a:t>
            </a:r>
            <a:br>
              <a:rPr lang="en-US" sz="2400" dirty="0">
                <a:latin typeface="Times New Roman"/>
              </a:rPr>
            </a:br>
            <a:endParaRPr lang="en-US" sz="2400" dirty="0">
              <a:solidFill>
                <a:schemeClr val="bg1"/>
              </a:solidFill>
              <a:latin typeface="Times New Roman"/>
              <a:cs typeface="Times"/>
            </a:endParaRPr>
          </a:p>
          <a:p>
            <a:pPr algn="l">
              <a:buFont typeface="Arial"/>
              <a:buChar char="•"/>
            </a:pPr>
            <a:r>
              <a:rPr lang="en-US" sz="2400" dirty="0">
                <a:solidFill>
                  <a:schemeClr val="bg1"/>
                </a:solidFill>
                <a:latin typeface="Times New Roman"/>
                <a:cs typeface="Times"/>
              </a:rPr>
              <a:t>  Normal values of glucose: 60-110 mg/dl</a:t>
            </a:r>
          </a:p>
          <a:p>
            <a:pPr lvl="2" indent="-342900" algn="l">
              <a:buClr>
                <a:srgbClr val="1287C3"/>
              </a:buClr>
              <a:buFont typeface="Wingdings"/>
              <a:buChar char="§"/>
            </a:pPr>
            <a:r>
              <a:rPr lang="en-US" sz="2000" dirty="0">
                <a:solidFill>
                  <a:schemeClr val="bg1"/>
                </a:solidFill>
                <a:latin typeface="Times New Roman"/>
                <a:cs typeface="Times"/>
              </a:rPr>
              <a:t>&gt; 126 diabetes</a:t>
            </a:r>
            <a:endParaRPr lang="en-US" dirty="0">
              <a:solidFill>
                <a:schemeClr val="bg1"/>
              </a:solidFill>
              <a:latin typeface="Times New Roman"/>
              <a:cs typeface="Times"/>
            </a:endParaRPr>
          </a:p>
          <a:p>
            <a:pPr algn="l">
              <a:buFont typeface="Arial"/>
              <a:buChar char="•"/>
            </a:pPr>
            <a:r>
              <a:rPr lang="en-US" sz="2400" dirty="0">
                <a:solidFill>
                  <a:schemeClr val="bg1"/>
                </a:solidFill>
                <a:latin typeface="Times New Roman"/>
                <a:cs typeface="Times"/>
              </a:rPr>
              <a:t>  Normal BMI range: 18.5 - 24.9</a:t>
            </a:r>
          </a:p>
          <a:p>
            <a:pPr lvl="2" indent="-342900">
              <a:buFont typeface="Wingdings"/>
              <a:buChar char="§"/>
            </a:pPr>
            <a:r>
              <a:rPr lang="en-US" sz="2400" dirty="0">
                <a:solidFill>
                  <a:schemeClr val="bg1"/>
                </a:solidFill>
                <a:latin typeface="Times New Roman"/>
                <a:cs typeface="Times"/>
              </a:rPr>
              <a:t> </a:t>
            </a:r>
            <a:r>
              <a:rPr lang="en-US" sz="2000" dirty="0">
                <a:solidFill>
                  <a:schemeClr val="bg1"/>
                </a:solidFill>
                <a:latin typeface="Times New Roman"/>
                <a:cs typeface="Times"/>
              </a:rPr>
              <a:t>&gt; 30.0 obesity</a:t>
            </a:r>
          </a:p>
          <a:p>
            <a:pPr algn="l">
              <a:buFont typeface="Arial"/>
              <a:buChar char="•"/>
            </a:pPr>
            <a:endParaRPr lang="en-US" dirty="0">
              <a:solidFill>
                <a:schemeClr val="bg1"/>
              </a:solidFill>
              <a:latin typeface="Times New Roman"/>
              <a:cs typeface="Times"/>
            </a:endParaRPr>
          </a:p>
        </p:txBody>
      </p:sp>
    </p:spTree>
    <p:extLst>
      <p:ext uri="{BB962C8B-B14F-4D97-AF65-F5344CB8AC3E}">
        <p14:creationId xmlns:p14="http://schemas.microsoft.com/office/powerpoint/2010/main" val="12394346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B558F58E-93BA-44A3-BCDA-585AFF2E4F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7D2DBA70-3C88-4960-B0D4-84FCD42B19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5320" y="600963"/>
            <a:ext cx="3753540" cy="1595828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sz="4400" dirty="0">
                <a:latin typeface="Times New Roman"/>
                <a:cs typeface="Times New Roman"/>
              </a:rPr>
              <a:t>Best Model </a:t>
            </a:r>
            <a:br>
              <a:rPr lang="en-US" sz="4400" dirty="0">
                <a:latin typeface="Times New Roman"/>
                <a:cs typeface="Times New Roman"/>
              </a:rPr>
            </a:br>
            <a:r>
              <a:rPr lang="en-US" sz="4400" dirty="0">
                <a:latin typeface="Times New Roman"/>
                <a:cs typeface="Times New Roman"/>
              </a:rPr>
              <a:t>Selection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1B3254AA-54D7-42C3-86C1-E80F6DF9CA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2731" y="2953170"/>
            <a:ext cx="4758891" cy="3028760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342900" indent="-342900" algn="l">
              <a:buFont typeface="Arial"/>
              <a:buChar char="•"/>
            </a:pPr>
            <a:r>
              <a:rPr lang="en-US" dirty="0">
                <a:latin typeface="Times New Roman"/>
                <a:cs typeface="Times New Roman"/>
              </a:rPr>
              <a:t>False Rates?</a:t>
            </a:r>
          </a:p>
          <a:p>
            <a:pPr marL="800100" lvl="1" indent="-342900" algn="l">
              <a:buFont typeface="Arial"/>
              <a:buChar char="•"/>
            </a:pPr>
            <a:r>
              <a:rPr lang="en-US" sz="2400" dirty="0">
                <a:latin typeface="Times New Roman"/>
                <a:cs typeface="Times New Roman"/>
              </a:rPr>
              <a:t>False negatives in medical cases</a:t>
            </a:r>
          </a:p>
          <a:p>
            <a:pPr marL="800100" lvl="1" indent="-342900" algn="l">
              <a:buFont typeface="Arial"/>
              <a:buChar char="•"/>
            </a:pPr>
            <a:r>
              <a:rPr lang="en-US" sz="2400" dirty="0">
                <a:latin typeface="Times New Roman"/>
                <a:cs typeface="Times New Roman"/>
              </a:rPr>
              <a:t>ROC or Precision-Recall curves?</a:t>
            </a:r>
          </a:p>
          <a:p>
            <a:pPr marL="800100" lvl="1" indent="-342900" algn="l">
              <a:buFont typeface="Arial"/>
              <a:buChar char="•"/>
            </a:pPr>
            <a:r>
              <a:rPr lang="en-US" sz="2400" dirty="0">
                <a:latin typeface="Times New Roman"/>
                <a:cs typeface="Times New Roman"/>
              </a:rPr>
              <a:t>Threshold</a:t>
            </a:r>
          </a:p>
          <a:p>
            <a:pPr marL="342900" indent="-342900" algn="l">
              <a:buFont typeface="Arial"/>
              <a:buChar char="•"/>
            </a:pPr>
            <a:endParaRPr lang="en-US" dirty="0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BCD0BBC1-A7D4-445D-98AC-95A6A45D8E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5320" y="2316480"/>
            <a:ext cx="41148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Immagine 36" descr="Rappresentazioni digitali di circuito stampato con numeri e linee">
            <a:extLst>
              <a:ext uri="{FF2B5EF4-FFF2-40B4-BE49-F238E27FC236}">
                <a16:creationId xmlns:a16="http://schemas.microsoft.com/office/drawing/2014/main" id="{1A3477DC-B338-4F74-BC24-AFDF096E5A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341" r="11630" b="-1"/>
          <a:stretch/>
        </p:blipFill>
        <p:spPr>
          <a:xfrm>
            <a:off x="5913124" y="10"/>
            <a:ext cx="6278877" cy="6857990"/>
          </a:xfrm>
          <a:custGeom>
            <a:avLst/>
            <a:gdLst/>
            <a:ahLst/>
            <a:cxnLst/>
            <a:rect l="l" t="t" r="r" b="b"/>
            <a:pathLst>
              <a:path w="6278877" h="6858000">
                <a:moveTo>
                  <a:pt x="45571" y="0"/>
                </a:moveTo>
                <a:lnTo>
                  <a:pt x="6278877" y="0"/>
                </a:lnTo>
                <a:lnTo>
                  <a:pt x="6278877" y="6858000"/>
                </a:lnTo>
                <a:lnTo>
                  <a:pt x="3292307" y="6858000"/>
                </a:lnTo>
                <a:lnTo>
                  <a:pt x="3181525" y="6786980"/>
                </a:lnTo>
                <a:cubicBezTo>
                  <a:pt x="1262020" y="5490189"/>
                  <a:pt x="0" y="3294101"/>
                  <a:pt x="0" y="803252"/>
                </a:cubicBezTo>
                <a:cubicBezTo>
                  <a:pt x="0" y="554167"/>
                  <a:pt x="12619" y="308030"/>
                  <a:pt x="37255" y="6544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9164576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BA48E432-D02C-4F04-B428-57771DAFA7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5078" y="211873"/>
            <a:ext cx="6434253" cy="6434253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029E6BE8-EDAD-41BF-A86C-D308ABF27272}"/>
              </a:ext>
            </a:extLst>
          </p:cNvPr>
          <p:cNvSpPr txBox="1"/>
          <p:nvPr/>
        </p:nvSpPr>
        <p:spPr>
          <a:xfrm>
            <a:off x="646771" y="2062976"/>
            <a:ext cx="282125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ROC </a:t>
            </a:r>
          </a:p>
          <a:p>
            <a:r>
              <a:rPr lang="it-IT" sz="40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vs </a:t>
            </a:r>
          </a:p>
          <a:p>
            <a:r>
              <a:rPr lang="it-IT" sz="40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Prec-Recall </a:t>
            </a:r>
            <a:r>
              <a:rPr lang="it-IT" sz="4000" dirty="0" err="1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Curves</a:t>
            </a:r>
            <a:endParaRPr lang="it-IT" sz="4000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49222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Immagine 24" descr="Una connessione astratta su sfondo grigio chiaro">
            <a:extLst>
              <a:ext uri="{FF2B5EF4-FFF2-40B4-BE49-F238E27FC236}">
                <a16:creationId xmlns:a16="http://schemas.microsoft.com/office/drawing/2014/main" id="{B9FDAB13-19FF-41B5-B1D6-700EE87560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81" y="2341"/>
            <a:ext cx="12196761" cy="6853317"/>
          </a:xfrm>
          <a:prstGeom prst="rect">
            <a:avLst/>
          </a:prstGeom>
        </p:spPr>
      </p:pic>
      <p:graphicFrame>
        <p:nvGraphicFramePr>
          <p:cNvPr id="15" name="Tabella 14">
            <a:extLst>
              <a:ext uri="{FF2B5EF4-FFF2-40B4-BE49-F238E27FC236}">
                <a16:creationId xmlns:a16="http://schemas.microsoft.com/office/drawing/2014/main" id="{06239439-79B0-441A-AE4C-85F3A24CD1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1303838"/>
              </p:ext>
            </p:extLst>
          </p:nvPr>
        </p:nvGraphicFramePr>
        <p:xfrm>
          <a:off x="2695432" y="511791"/>
          <a:ext cx="4230828" cy="2776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7512">
                  <a:extLst>
                    <a:ext uri="{9D8B030D-6E8A-4147-A177-3AD203B41FA5}">
                      <a16:colId xmlns:a16="http://schemas.microsoft.com/office/drawing/2014/main" val="4120542549"/>
                    </a:ext>
                  </a:extLst>
                </a:gridCol>
                <a:gridCol w="442762">
                  <a:extLst>
                    <a:ext uri="{9D8B030D-6E8A-4147-A177-3AD203B41FA5}">
                      <a16:colId xmlns:a16="http://schemas.microsoft.com/office/drawing/2014/main" val="319773503"/>
                    </a:ext>
                  </a:extLst>
                </a:gridCol>
                <a:gridCol w="1410277">
                  <a:extLst>
                    <a:ext uri="{9D8B030D-6E8A-4147-A177-3AD203B41FA5}">
                      <a16:colId xmlns:a16="http://schemas.microsoft.com/office/drawing/2014/main" val="881153750"/>
                    </a:ext>
                  </a:extLst>
                </a:gridCol>
                <a:gridCol w="1410277">
                  <a:extLst>
                    <a:ext uri="{9D8B030D-6E8A-4147-A177-3AD203B41FA5}">
                      <a16:colId xmlns:a16="http://schemas.microsoft.com/office/drawing/2014/main" val="1993201180"/>
                    </a:ext>
                  </a:extLst>
                </a:gridCol>
              </a:tblGrid>
              <a:tr h="682372">
                <a:tc gridSpan="4"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2000" dirty="0">
                          <a:latin typeface="Times New Roman"/>
                        </a:rPr>
                        <a:t>REDUCED MODEL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6218418"/>
                  </a:ext>
                </a:extLst>
              </a:tr>
              <a:tr h="364990">
                <a:tc rowSpan="2" gridSpan="2">
                  <a:txBody>
                    <a:bodyPr/>
                    <a:lstStyle/>
                    <a:p>
                      <a:pPr algn="ctr"/>
                      <a:endParaRPr lang="it-IT" sz="2000" dirty="0">
                        <a:latin typeface="Times New Roman"/>
                      </a:endParaRPr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it-IT" sz="2000" err="1">
                          <a:latin typeface="Times New Roman"/>
                        </a:rPr>
                        <a:t>Predicted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6747671"/>
                  </a:ext>
                </a:extLst>
              </a:tr>
              <a:tr h="364990">
                <a:tc gridSpan="2" v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2000" dirty="0">
                          <a:latin typeface="Times New Roman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2000" dirty="0">
                          <a:latin typeface="Times New Roman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1201907"/>
                  </a:ext>
                </a:extLst>
              </a:tr>
              <a:tr h="650634">
                <a:tc rowSpan="2">
                  <a:txBody>
                    <a:bodyPr/>
                    <a:lstStyle/>
                    <a:p>
                      <a:pPr algn="ctr"/>
                      <a:r>
                        <a:rPr lang="it-IT" sz="2000">
                          <a:latin typeface="Times New Roman"/>
                        </a:rPr>
                        <a:t>Ground</a:t>
                      </a:r>
                      <a:endParaRPr lang="it-IT" dirty="0" err="1"/>
                    </a:p>
                    <a:p>
                      <a:pPr lvl="0" algn="ctr">
                        <a:buNone/>
                      </a:pPr>
                      <a:r>
                        <a:rPr lang="it-IT" sz="2000" err="1">
                          <a:latin typeface="Times New Roman"/>
                        </a:rPr>
                        <a:t>thruth</a:t>
                      </a:r>
                      <a:endParaRPr lang="it-IT" sz="2000"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2000" dirty="0">
                          <a:latin typeface="Times New Roman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dirty="0">
                          <a:latin typeface="Times New Roman"/>
                        </a:rPr>
                        <a:t>497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2000" dirty="0">
                          <a:latin typeface="Times New Roman"/>
                        </a:rPr>
                        <a:t>681</a:t>
                      </a:r>
                      <a:endParaRPr lang="it-IT" dirty="0">
                        <a:latin typeface="Times New Roman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8490654"/>
                  </a:ext>
                </a:extLst>
              </a:tr>
              <a:tr h="650634"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2000" dirty="0">
                          <a:latin typeface="Times New Roman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>
                          <a:latin typeface="Times New Roman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dirty="0">
                          <a:latin typeface="Times New Roman"/>
                        </a:rPr>
                        <a:t>48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9660056"/>
                  </a:ext>
                </a:extLst>
              </a:tr>
            </a:tbl>
          </a:graphicData>
        </a:graphic>
      </p:graphicFrame>
      <p:graphicFrame>
        <p:nvGraphicFramePr>
          <p:cNvPr id="17" name="Tabella 16">
            <a:extLst>
              <a:ext uri="{FF2B5EF4-FFF2-40B4-BE49-F238E27FC236}">
                <a16:creationId xmlns:a16="http://schemas.microsoft.com/office/drawing/2014/main" id="{C7DEB139-BEF9-41C6-A025-E98E113819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2582206"/>
              </p:ext>
            </p:extLst>
          </p:nvPr>
        </p:nvGraphicFramePr>
        <p:xfrm>
          <a:off x="2672686" y="3764507"/>
          <a:ext cx="4215756" cy="2776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7701">
                  <a:extLst>
                    <a:ext uri="{9D8B030D-6E8A-4147-A177-3AD203B41FA5}">
                      <a16:colId xmlns:a16="http://schemas.microsoft.com/office/drawing/2014/main" val="4120542549"/>
                    </a:ext>
                  </a:extLst>
                </a:gridCol>
                <a:gridCol w="428481">
                  <a:extLst>
                    <a:ext uri="{9D8B030D-6E8A-4147-A177-3AD203B41FA5}">
                      <a16:colId xmlns:a16="http://schemas.microsoft.com/office/drawing/2014/main" val="319773503"/>
                    </a:ext>
                  </a:extLst>
                </a:gridCol>
                <a:gridCol w="1364787">
                  <a:extLst>
                    <a:ext uri="{9D8B030D-6E8A-4147-A177-3AD203B41FA5}">
                      <a16:colId xmlns:a16="http://schemas.microsoft.com/office/drawing/2014/main" val="881153750"/>
                    </a:ext>
                  </a:extLst>
                </a:gridCol>
                <a:gridCol w="1364787">
                  <a:extLst>
                    <a:ext uri="{9D8B030D-6E8A-4147-A177-3AD203B41FA5}">
                      <a16:colId xmlns:a16="http://schemas.microsoft.com/office/drawing/2014/main" val="1993201180"/>
                    </a:ext>
                  </a:extLst>
                </a:gridCol>
              </a:tblGrid>
              <a:tr h="682372">
                <a:tc gridSpan="4"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2000" dirty="0">
                          <a:latin typeface="Times New Roman"/>
                        </a:rPr>
                        <a:t>LDA MODEL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6218418"/>
                  </a:ext>
                </a:extLst>
              </a:tr>
              <a:tr h="364990">
                <a:tc rowSpan="2" gridSpan="2">
                  <a:txBody>
                    <a:bodyPr/>
                    <a:lstStyle/>
                    <a:p>
                      <a:pPr algn="ctr"/>
                      <a:endParaRPr lang="it-IT" sz="2000" dirty="0">
                        <a:latin typeface="Times New Roman"/>
                      </a:endParaRPr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it-IT" sz="2000" err="1">
                          <a:latin typeface="Times New Roman"/>
                        </a:rPr>
                        <a:t>Predicted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6747671"/>
                  </a:ext>
                </a:extLst>
              </a:tr>
              <a:tr h="364990">
                <a:tc gridSpan="2" v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2000" dirty="0">
                          <a:latin typeface="Times New Roman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2000" dirty="0">
                          <a:latin typeface="Times New Roman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1201907"/>
                  </a:ext>
                </a:extLst>
              </a:tr>
              <a:tr h="650634">
                <a:tc rowSpan="2">
                  <a:txBody>
                    <a:bodyPr/>
                    <a:lstStyle/>
                    <a:p>
                      <a:pPr algn="ctr"/>
                      <a:r>
                        <a:rPr lang="it-IT" sz="2000">
                          <a:latin typeface="Times New Roman"/>
                        </a:rPr>
                        <a:t>Ground</a:t>
                      </a:r>
                      <a:endParaRPr lang="it-IT" dirty="0" err="1"/>
                    </a:p>
                    <a:p>
                      <a:pPr lvl="0" algn="ctr">
                        <a:buNone/>
                      </a:pPr>
                      <a:r>
                        <a:rPr lang="it-IT" sz="2000" err="1">
                          <a:latin typeface="Times New Roman"/>
                        </a:rPr>
                        <a:t>thruth</a:t>
                      </a:r>
                      <a:endParaRPr lang="it-IT" sz="2000"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2000" dirty="0">
                          <a:latin typeface="Times New Roman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dirty="0">
                          <a:latin typeface="Times New Roman"/>
                        </a:rPr>
                        <a:t>490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dirty="0">
                          <a:latin typeface="Times New Roman"/>
                        </a:rPr>
                        <a:t>688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8490654"/>
                  </a:ext>
                </a:extLst>
              </a:tr>
              <a:tr h="650634"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2000" dirty="0">
                          <a:latin typeface="Times New Roman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dirty="0">
                          <a:latin typeface="Times New Roman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dirty="0">
                          <a:latin typeface="Times New Roman"/>
                        </a:rPr>
                        <a:t>48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9660056"/>
                  </a:ext>
                </a:extLst>
              </a:tr>
            </a:tbl>
          </a:graphicData>
        </a:graphic>
      </p:graphicFrame>
      <p:graphicFrame>
        <p:nvGraphicFramePr>
          <p:cNvPr id="19" name="Tabella 18">
            <a:extLst>
              <a:ext uri="{FF2B5EF4-FFF2-40B4-BE49-F238E27FC236}">
                <a16:creationId xmlns:a16="http://schemas.microsoft.com/office/drawing/2014/main" id="{6110127D-52E0-4BF8-88AE-26118C33FF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5691062"/>
              </p:ext>
            </p:extLst>
          </p:nvPr>
        </p:nvGraphicFramePr>
        <p:xfrm>
          <a:off x="7665492" y="523164"/>
          <a:ext cx="4249871" cy="2776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1820">
                  <a:extLst>
                    <a:ext uri="{9D8B030D-6E8A-4147-A177-3AD203B41FA5}">
                      <a16:colId xmlns:a16="http://schemas.microsoft.com/office/drawing/2014/main" val="4120542549"/>
                    </a:ext>
                  </a:extLst>
                </a:gridCol>
                <a:gridCol w="428481">
                  <a:extLst>
                    <a:ext uri="{9D8B030D-6E8A-4147-A177-3AD203B41FA5}">
                      <a16:colId xmlns:a16="http://schemas.microsoft.com/office/drawing/2014/main" val="319773503"/>
                    </a:ext>
                  </a:extLst>
                </a:gridCol>
                <a:gridCol w="1364785">
                  <a:extLst>
                    <a:ext uri="{9D8B030D-6E8A-4147-A177-3AD203B41FA5}">
                      <a16:colId xmlns:a16="http://schemas.microsoft.com/office/drawing/2014/main" val="881153750"/>
                    </a:ext>
                  </a:extLst>
                </a:gridCol>
                <a:gridCol w="1364785">
                  <a:extLst>
                    <a:ext uri="{9D8B030D-6E8A-4147-A177-3AD203B41FA5}">
                      <a16:colId xmlns:a16="http://schemas.microsoft.com/office/drawing/2014/main" val="1993201180"/>
                    </a:ext>
                  </a:extLst>
                </a:gridCol>
              </a:tblGrid>
              <a:tr h="682372">
                <a:tc gridSpan="4"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2000" dirty="0">
                          <a:latin typeface="Times New Roman"/>
                        </a:rPr>
                        <a:t>INTERACTION MODEL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6218418"/>
                  </a:ext>
                </a:extLst>
              </a:tr>
              <a:tr h="364990">
                <a:tc rowSpan="2" gridSpan="2">
                  <a:txBody>
                    <a:bodyPr/>
                    <a:lstStyle/>
                    <a:p>
                      <a:pPr algn="ctr"/>
                      <a:endParaRPr lang="it-IT" sz="2000" dirty="0">
                        <a:latin typeface="Times New Roman"/>
                      </a:endParaRPr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it-IT" sz="2000" err="1">
                          <a:latin typeface="Times New Roman"/>
                        </a:rPr>
                        <a:t>Predicted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6747671"/>
                  </a:ext>
                </a:extLst>
              </a:tr>
              <a:tr h="364990">
                <a:tc gridSpan="2" v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2000" dirty="0">
                          <a:latin typeface="Times New Roman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2000" dirty="0">
                          <a:latin typeface="Times New Roman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1201907"/>
                  </a:ext>
                </a:extLst>
              </a:tr>
              <a:tr h="650634">
                <a:tc rowSpan="2">
                  <a:txBody>
                    <a:bodyPr/>
                    <a:lstStyle/>
                    <a:p>
                      <a:pPr algn="ctr"/>
                      <a:r>
                        <a:rPr lang="it-IT" sz="2000">
                          <a:latin typeface="Times New Roman"/>
                        </a:rPr>
                        <a:t>Ground</a:t>
                      </a:r>
                      <a:endParaRPr lang="it-IT" dirty="0" err="1"/>
                    </a:p>
                    <a:p>
                      <a:pPr lvl="0" algn="ctr">
                        <a:buNone/>
                      </a:pPr>
                      <a:r>
                        <a:rPr lang="it-IT" sz="2000" err="1">
                          <a:latin typeface="Times New Roman"/>
                        </a:rPr>
                        <a:t>thruth</a:t>
                      </a:r>
                      <a:endParaRPr lang="it-IT" sz="2000"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2000" dirty="0">
                          <a:latin typeface="Times New Roman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dirty="0">
                          <a:latin typeface="Times New Roman"/>
                        </a:rPr>
                        <a:t>499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2000" dirty="0">
                          <a:latin typeface="Times New Roman"/>
                        </a:rPr>
                        <a:t>679</a:t>
                      </a:r>
                      <a:endParaRPr lang="it-IT" dirty="0">
                        <a:latin typeface="Times New Roman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8490654"/>
                  </a:ext>
                </a:extLst>
              </a:tr>
              <a:tr h="650634"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2000" dirty="0">
                          <a:latin typeface="Times New Roman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dirty="0">
                          <a:latin typeface="Times New Roman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dirty="0">
                          <a:latin typeface="Times New Roman"/>
                        </a:rPr>
                        <a:t>48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9660056"/>
                  </a:ext>
                </a:extLst>
              </a:tr>
            </a:tbl>
          </a:graphicData>
        </a:graphic>
      </p:graphicFrame>
      <p:graphicFrame>
        <p:nvGraphicFramePr>
          <p:cNvPr id="21" name="Tabella 20">
            <a:extLst>
              <a:ext uri="{FF2B5EF4-FFF2-40B4-BE49-F238E27FC236}">
                <a16:creationId xmlns:a16="http://schemas.microsoft.com/office/drawing/2014/main" id="{7AAE7731-BC2C-42EA-B51F-C0080EEEA3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4023706"/>
              </p:ext>
            </p:extLst>
          </p:nvPr>
        </p:nvGraphicFramePr>
        <p:xfrm>
          <a:off x="7631373" y="3798626"/>
          <a:ext cx="4181637" cy="2776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3582">
                  <a:extLst>
                    <a:ext uri="{9D8B030D-6E8A-4147-A177-3AD203B41FA5}">
                      <a16:colId xmlns:a16="http://schemas.microsoft.com/office/drawing/2014/main" val="4120542549"/>
                    </a:ext>
                  </a:extLst>
                </a:gridCol>
                <a:gridCol w="428481">
                  <a:extLst>
                    <a:ext uri="{9D8B030D-6E8A-4147-A177-3AD203B41FA5}">
                      <a16:colId xmlns:a16="http://schemas.microsoft.com/office/drawing/2014/main" val="319773503"/>
                    </a:ext>
                  </a:extLst>
                </a:gridCol>
                <a:gridCol w="1364787">
                  <a:extLst>
                    <a:ext uri="{9D8B030D-6E8A-4147-A177-3AD203B41FA5}">
                      <a16:colId xmlns:a16="http://schemas.microsoft.com/office/drawing/2014/main" val="881153750"/>
                    </a:ext>
                  </a:extLst>
                </a:gridCol>
                <a:gridCol w="1364787">
                  <a:extLst>
                    <a:ext uri="{9D8B030D-6E8A-4147-A177-3AD203B41FA5}">
                      <a16:colId xmlns:a16="http://schemas.microsoft.com/office/drawing/2014/main" val="1993201180"/>
                    </a:ext>
                  </a:extLst>
                </a:gridCol>
              </a:tblGrid>
              <a:tr h="682372">
                <a:tc gridSpan="4"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2000" dirty="0">
                          <a:latin typeface="Times New Roman"/>
                        </a:rPr>
                        <a:t>QDA MODEL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6218418"/>
                  </a:ext>
                </a:extLst>
              </a:tr>
              <a:tr h="364990">
                <a:tc rowSpan="2" gridSpan="2">
                  <a:txBody>
                    <a:bodyPr/>
                    <a:lstStyle/>
                    <a:p>
                      <a:pPr algn="ctr"/>
                      <a:endParaRPr lang="it-IT" sz="2000" dirty="0">
                        <a:latin typeface="Times New Roman"/>
                      </a:endParaRPr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it-IT" sz="2000" err="1">
                          <a:latin typeface="Times New Roman"/>
                        </a:rPr>
                        <a:t>Predicted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6747671"/>
                  </a:ext>
                </a:extLst>
              </a:tr>
              <a:tr h="364990">
                <a:tc gridSpan="2" v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2000" dirty="0">
                          <a:latin typeface="Times New Roman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2000" dirty="0">
                          <a:latin typeface="Times New Roman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1201907"/>
                  </a:ext>
                </a:extLst>
              </a:tr>
              <a:tr h="650634">
                <a:tc rowSpan="2">
                  <a:txBody>
                    <a:bodyPr/>
                    <a:lstStyle/>
                    <a:p>
                      <a:pPr algn="ctr"/>
                      <a:r>
                        <a:rPr lang="it-IT" sz="2000">
                          <a:latin typeface="Times New Roman"/>
                        </a:rPr>
                        <a:t>Ground</a:t>
                      </a:r>
                      <a:endParaRPr lang="it-IT" dirty="0" err="1"/>
                    </a:p>
                    <a:p>
                      <a:pPr lvl="0" algn="ctr">
                        <a:buNone/>
                      </a:pPr>
                      <a:r>
                        <a:rPr lang="it-IT" sz="2000" err="1">
                          <a:latin typeface="Times New Roman"/>
                        </a:rPr>
                        <a:t>thruth</a:t>
                      </a:r>
                      <a:endParaRPr lang="it-IT" sz="2000"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2000" dirty="0">
                          <a:latin typeface="Times New Roman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dirty="0">
                          <a:latin typeface="Times New Roman"/>
                        </a:rPr>
                        <a:t>599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dirty="0">
                          <a:latin typeface="Times New Roman"/>
                        </a:rPr>
                        <a:t>579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8490654"/>
                  </a:ext>
                </a:extLst>
              </a:tr>
              <a:tr h="650634"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2000" dirty="0">
                          <a:latin typeface="Times New Roman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dirty="0">
                          <a:latin typeface="Times New Roman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dirty="0">
                          <a:latin typeface="Times New Roman"/>
                        </a:rPr>
                        <a:t>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9660056"/>
                  </a:ext>
                </a:extLst>
              </a:tr>
            </a:tbl>
          </a:graphicData>
        </a:graphic>
      </p:graphicFrame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476A8118-36B0-453E-9064-873FF0C5CC61}"/>
              </a:ext>
            </a:extLst>
          </p:cNvPr>
          <p:cNvSpPr txBox="1"/>
          <p:nvPr/>
        </p:nvSpPr>
        <p:spPr>
          <a:xfrm>
            <a:off x="247650" y="2224086"/>
            <a:ext cx="2743199" cy="212365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4400" b="1" dirty="0">
                <a:solidFill>
                  <a:schemeClr val="tx2"/>
                </a:solidFill>
                <a:latin typeface="Times New Roman"/>
                <a:cs typeface="Times New Roman"/>
              </a:rPr>
              <a:t>Best </a:t>
            </a:r>
          </a:p>
          <a:p>
            <a:r>
              <a:rPr lang="it-IT" sz="4400" b="1" dirty="0">
                <a:solidFill>
                  <a:schemeClr val="tx2"/>
                </a:solidFill>
                <a:latin typeface="Times New Roman"/>
                <a:cs typeface="Times New Roman"/>
              </a:rPr>
              <a:t>Model </a:t>
            </a:r>
          </a:p>
          <a:p>
            <a:r>
              <a:rPr lang="it-IT" sz="4400" b="1" dirty="0" err="1">
                <a:solidFill>
                  <a:schemeClr val="tx2"/>
                </a:solidFill>
                <a:latin typeface="Times New Roman"/>
                <a:cs typeface="Times New Roman"/>
              </a:rPr>
              <a:t>Selection</a:t>
            </a:r>
            <a:endParaRPr lang="it-IT" sz="4400" b="1" dirty="0">
              <a:solidFill>
                <a:schemeClr val="tx2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732992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2FF">
            <a:alpha val="2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D1D34770-47A8-402C-AF23-2B653F2D88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AA7C89F1-177B-4C54-A5E4-27DC51825D01}"/>
              </a:ext>
            </a:extLst>
          </p:cNvPr>
          <p:cNvSpPr txBox="1"/>
          <p:nvPr/>
        </p:nvSpPr>
        <p:spPr>
          <a:xfrm>
            <a:off x="836679" y="723898"/>
            <a:ext cx="6002110" cy="1495425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Best Model Selection</a:t>
            </a:r>
          </a:p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- Error Rates -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E60D02DB-7993-46C1-A46D-D8F353E9E7D2}"/>
              </a:ext>
            </a:extLst>
          </p:cNvPr>
          <p:cNvSpPr txBox="1"/>
          <p:nvPr/>
        </p:nvSpPr>
        <p:spPr>
          <a:xfrm>
            <a:off x="307181" y="2405068"/>
            <a:ext cx="2937824" cy="109793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REDUCED MODEL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Positive rates: 0.0658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Negative rates: 2.01 e-3</a:t>
            </a:r>
          </a:p>
        </p:txBody>
      </p:sp>
      <p:pic>
        <p:nvPicPr>
          <p:cNvPr id="28" name="Immagine 28" descr="Immagine che contiene esterni, oggetto da esterni, blu, giorno&#10;&#10;Descrizione generata automaticamente">
            <a:extLst>
              <a:ext uri="{FF2B5EF4-FFF2-40B4-BE49-F238E27FC236}">
                <a16:creationId xmlns:a16="http://schemas.microsoft.com/office/drawing/2014/main" id="{BE8FD610-78B4-4AE6-959E-EC868888B8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62"/>
          <a:stretch/>
        </p:blipFill>
        <p:spPr>
          <a:xfrm>
            <a:off x="7199440" y="10"/>
            <a:ext cx="4992560" cy="6857990"/>
          </a:xfrm>
          <a:prstGeom prst="rect">
            <a:avLst/>
          </a:prstGeom>
          <a:effectLst/>
        </p:spPr>
      </p:pic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BB3D26B3-0E9C-428C-AE84-91374BCF4D00}"/>
              </a:ext>
            </a:extLst>
          </p:cNvPr>
          <p:cNvSpPr txBox="1"/>
          <p:nvPr/>
        </p:nvSpPr>
        <p:spPr>
          <a:xfrm>
            <a:off x="3505526" y="3429000"/>
            <a:ext cx="3957635" cy="116955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600"/>
              </a:spcAft>
            </a:pPr>
            <a:r>
              <a:rPr lang="it-IT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INTERACTION MODEL</a:t>
            </a:r>
            <a:r>
              <a:rPr 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sz="2000" dirty="0">
              <a:latin typeface="Times New Roman" panose="02020603050405020304" pitchFamily="18" charset="0"/>
              <a:ea typeface="+mn-lt"/>
              <a:cs typeface="Times New Roman" panose="02020603050405020304" pitchFamily="18" charset="0"/>
            </a:endParaRPr>
          </a:p>
          <a:p>
            <a:pPr marL="285750" indent="-285750">
              <a:spcAft>
                <a:spcPts val="600"/>
              </a:spcAft>
              <a:buFont typeface="Arial,Sans-Serif"/>
              <a:buChar char="•"/>
            </a:pPr>
            <a:r>
              <a:rPr 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Positive rates: 0.0660</a:t>
            </a:r>
            <a:endParaRPr lang="en-US" sz="2000" dirty="0">
              <a:latin typeface="Times New Roman" panose="02020603050405020304" pitchFamily="18" charset="0"/>
              <a:ea typeface="+mn-lt"/>
              <a:cs typeface="Times New Roman" panose="02020603050405020304" pitchFamily="18" charset="0"/>
            </a:endParaRPr>
          </a:p>
          <a:p>
            <a:pPr marL="285750" indent="-285750">
              <a:spcAft>
                <a:spcPts val="600"/>
              </a:spcAft>
              <a:buFont typeface="Arial,Sans-Serif"/>
              <a:buChar char="•"/>
            </a:pPr>
            <a:r>
              <a:rPr 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Negative rates: 2.0 e-3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30461391-9A28-4650-9B1F-170A6A2D96FA}"/>
              </a:ext>
            </a:extLst>
          </p:cNvPr>
          <p:cNvSpPr txBox="1"/>
          <p:nvPr/>
        </p:nvSpPr>
        <p:spPr>
          <a:xfrm>
            <a:off x="307181" y="4449464"/>
            <a:ext cx="3462066" cy="116955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600"/>
              </a:spcAft>
            </a:pPr>
            <a:r>
              <a:rPr lang="it-IT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LDA MODEL</a:t>
            </a:r>
            <a:r>
              <a:rPr 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sz="2000" dirty="0">
              <a:latin typeface="Times New Roman" panose="02020603050405020304" pitchFamily="18" charset="0"/>
              <a:ea typeface="+mn-lt"/>
              <a:cs typeface="Times New Roman" panose="02020603050405020304" pitchFamily="18" charset="0"/>
            </a:endParaRPr>
          </a:p>
          <a:p>
            <a:pPr marL="285750" indent="-285750">
              <a:spcAft>
                <a:spcPts val="600"/>
              </a:spcAft>
              <a:buFont typeface="Arial,Sans-Serif"/>
              <a:buChar char="•"/>
            </a:pPr>
            <a:r>
              <a:rPr 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Positive rates: 0.0652</a:t>
            </a:r>
            <a:endParaRPr lang="en-US" sz="2000" dirty="0">
              <a:latin typeface="Times New Roman" panose="02020603050405020304" pitchFamily="18" charset="0"/>
              <a:ea typeface="+mn-lt"/>
              <a:cs typeface="Times New Roman" panose="02020603050405020304" pitchFamily="18" charset="0"/>
            </a:endParaRPr>
          </a:p>
          <a:p>
            <a:pPr marL="285750" indent="-285750">
              <a:spcAft>
                <a:spcPts val="600"/>
              </a:spcAft>
              <a:buFont typeface="Arial,Sans-Serif"/>
              <a:buChar char="•"/>
            </a:pPr>
            <a:r>
              <a:rPr 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Negative rates: 2.04 e-3</a:t>
            </a:r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1B743A2E-0D5C-4808-83B2-7C2C61F071F4}"/>
              </a:ext>
            </a:extLst>
          </p:cNvPr>
          <p:cNvSpPr txBox="1"/>
          <p:nvPr/>
        </p:nvSpPr>
        <p:spPr>
          <a:xfrm>
            <a:off x="3535108" y="5513426"/>
            <a:ext cx="3374230" cy="116955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600"/>
              </a:spcAft>
            </a:pPr>
            <a:r>
              <a:rPr lang="it-IT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QDA MODEL</a:t>
            </a:r>
            <a:r>
              <a:rPr 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sz="2000" dirty="0">
              <a:latin typeface="Times New Roman" panose="02020603050405020304" pitchFamily="18" charset="0"/>
              <a:ea typeface="+mn-lt"/>
              <a:cs typeface="Times New Roman" panose="02020603050405020304" pitchFamily="18" charset="0"/>
            </a:endParaRPr>
          </a:p>
          <a:p>
            <a:pPr marL="285750" indent="-285750">
              <a:spcAft>
                <a:spcPts val="600"/>
              </a:spcAft>
              <a:buFont typeface="Arial,Sans-Serif"/>
              <a:buChar char="•"/>
            </a:pPr>
            <a:r>
              <a:rPr 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Positive rates: 0.0721</a:t>
            </a:r>
            <a:endParaRPr lang="en-US" sz="2000" dirty="0">
              <a:latin typeface="Times New Roman" panose="02020603050405020304" pitchFamily="18" charset="0"/>
              <a:ea typeface="+mn-lt"/>
              <a:cs typeface="Times New Roman" panose="02020603050405020304" pitchFamily="18" charset="0"/>
            </a:endParaRPr>
          </a:p>
          <a:p>
            <a:pPr marL="285750" indent="-285750">
              <a:spcAft>
                <a:spcPts val="600"/>
              </a:spcAft>
              <a:buFont typeface="Arial,Sans-Serif"/>
              <a:buChar char="•"/>
            </a:pPr>
            <a:r>
              <a:rPr 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Negative rates: &amp;.633 e-3</a:t>
            </a:r>
          </a:p>
        </p:txBody>
      </p:sp>
    </p:spTree>
    <p:extLst>
      <p:ext uri="{BB962C8B-B14F-4D97-AF65-F5344CB8AC3E}">
        <p14:creationId xmlns:p14="http://schemas.microsoft.com/office/powerpoint/2010/main" val="11635762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260ACC13-B825-49F3-93DE-C8B8F2FA37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28" name="Freeform 6">
              <a:extLst>
                <a:ext uri="{FF2B5EF4-FFF2-40B4-BE49-F238E27FC236}">
                  <a16:creationId xmlns:a16="http://schemas.microsoft.com/office/drawing/2014/main" id="{F947B31F-CA03-4793-845D-FD86BABC1A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9" name="Freeform 7">
              <a:extLst>
                <a:ext uri="{FF2B5EF4-FFF2-40B4-BE49-F238E27FC236}">
                  <a16:creationId xmlns:a16="http://schemas.microsoft.com/office/drawing/2014/main" id="{DCDDE94D-F78C-4A48-AEA6-E922FC99A1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30" name="Freeform 8">
              <a:extLst>
                <a:ext uri="{FF2B5EF4-FFF2-40B4-BE49-F238E27FC236}">
                  <a16:creationId xmlns:a16="http://schemas.microsoft.com/office/drawing/2014/main" id="{3445A886-F3CA-4DE4-90D7-535F9707B7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31" name="Freeform 9">
              <a:extLst>
                <a:ext uri="{FF2B5EF4-FFF2-40B4-BE49-F238E27FC236}">
                  <a16:creationId xmlns:a16="http://schemas.microsoft.com/office/drawing/2014/main" id="{A8999CB6-C053-418B-AE37-E470804D25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32" name="Freeform 10">
              <a:extLst>
                <a:ext uri="{FF2B5EF4-FFF2-40B4-BE49-F238E27FC236}">
                  <a16:creationId xmlns:a16="http://schemas.microsoft.com/office/drawing/2014/main" id="{81EA3E26-BFCD-4396-AE8A-2A9828BFFB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33" name="Freeform 11">
              <a:extLst>
                <a:ext uri="{FF2B5EF4-FFF2-40B4-BE49-F238E27FC236}">
                  <a16:creationId xmlns:a16="http://schemas.microsoft.com/office/drawing/2014/main" id="{5F9BC582-73A6-4D8A-8738-E364764893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2FCD9B94-D70B-4446-85E5-ACD3904289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C54BFB2C-CF5A-4374-95D5-23ED752CFA2F}"/>
              </a:ext>
            </a:extLst>
          </p:cNvPr>
          <p:cNvSpPr txBox="1"/>
          <p:nvPr/>
        </p:nvSpPr>
        <p:spPr>
          <a:xfrm>
            <a:off x="643467" y="639099"/>
            <a:ext cx="3647493" cy="4965833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r">
              <a:spcBef>
                <a:spcPct val="0"/>
              </a:spcBef>
              <a:spcAft>
                <a:spcPts val="600"/>
              </a:spcAft>
            </a:pPr>
            <a:r>
              <a:rPr lang="en-US" sz="5400" dirty="0">
                <a:ln w="3175" cmpd="sng">
                  <a:noFill/>
                </a:ln>
                <a:solidFill>
                  <a:schemeClr val="bg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Conclusions</a:t>
            </a:r>
          </a:p>
          <a:p>
            <a:pPr algn="r">
              <a:spcBef>
                <a:spcPct val="0"/>
              </a:spcBef>
              <a:spcAft>
                <a:spcPts val="600"/>
              </a:spcAft>
            </a:pPr>
            <a:endParaRPr lang="en-US" sz="4000" dirty="0">
              <a:ln w="3175" cmpd="sng">
                <a:noFill/>
              </a:ln>
              <a:latin typeface="+mj-lt"/>
              <a:ea typeface="+mj-ea"/>
              <a:cs typeface="+mj-cs"/>
            </a:endParaRP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3378FF8B-3743-48E1-88E3-F4CADB3DEC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406171"/>
            <a:ext cx="0" cy="3431689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Immagine 13" descr="Sfondo molecole di DNA">
            <a:extLst>
              <a:ext uri="{FF2B5EF4-FFF2-40B4-BE49-F238E27FC236}">
                <a16:creationId xmlns:a16="http://schemas.microsoft.com/office/drawing/2014/main" id="{1379D523-A557-4A26-BBFE-071FB157EA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5822" y="0"/>
            <a:ext cx="6696178" cy="6858000"/>
          </a:xfrm>
          <a:prstGeom prst="rect">
            <a:avLst/>
          </a:prstGeom>
        </p:spPr>
      </p:pic>
      <p:sp>
        <p:nvSpPr>
          <p:cNvPr id="7" name="CasellaDiTesto 1">
            <a:extLst>
              <a:ext uri="{FF2B5EF4-FFF2-40B4-BE49-F238E27FC236}">
                <a16:creationId xmlns:a16="http://schemas.microsoft.com/office/drawing/2014/main" id="{FA15A8F2-BEFF-43EB-9E51-50E465DF7078}"/>
              </a:ext>
            </a:extLst>
          </p:cNvPr>
          <p:cNvSpPr txBox="1"/>
          <p:nvPr/>
        </p:nvSpPr>
        <p:spPr>
          <a:xfrm>
            <a:off x="4979938" y="639099"/>
            <a:ext cx="6591346" cy="4965833"/>
          </a:xfrm>
          <a:prstGeom prst="rect">
            <a:avLst/>
          </a:prstGeom>
        </p:spPr>
        <p:txBody>
          <a:bodyPr rot="0" spcFirstLastPara="0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defPPr rtl="0">
              <a:defRPr lang="it-it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</a:pP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Interaction model is the best</a:t>
            </a: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</a:pP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Older people have higher probability </a:t>
            </a:r>
            <a:b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   to get a stroke​</a:t>
            </a: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</a:pP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Not easy to make ​secure</a:t>
            </a:r>
            <a:b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   predictions​</a:t>
            </a: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</a:pP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Increase the number of data​</a:t>
            </a: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</a:pP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Find more features related with stroke​</a:t>
            </a: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</a:pP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Find out the appropriate false rate​</a:t>
            </a:r>
          </a:p>
        </p:txBody>
      </p:sp>
    </p:spTree>
    <p:extLst>
      <p:ext uri="{BB962C8B-B14F-4D97-AF65-F5344CB8AC3E}">
        <p14:creationId xmlns:p14="http://schemas.microsoft.com/office/powerpoint/2010/main" val="18190810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B282695-1A66-9845-9622-38B3CF02AB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387" y="543164"/>
            <a:ext cx="8596667" cy="566738"/>
          </a:xfrm>
        </p:spPr>
        <p:txBody>
          <a:bodyPr>
            <a:noAutofit/>
          </a:bodyPr>
          <a:lstStyle/>
          <a:p>
            <a:r>
              <a:rPr lang="en-US" sz="4000" dirty="0">
                <a:solidFill>
                  <a:schemeClr val="accent2">
                    <a:lumMod val="75000"/>
                  </a:schemeClr>
                </a:solidFill>
                <a:latin typeface="Times New Roman"/>
                <a:cs typeface="Dubai Medium"/>
              </a:rPr>
              <a:t>Dataset</a:t>
            </a:r>
            <a:endParaRPr lang="it-IT" sz="40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2FC83E3C-59F4-BB4A-A711-8D641918FEC2}"/>
              </a:ext>
            </a:extLst>
          </p:cNvPr>
          <p:cNvSpPr txBox="1"/>
          <p:nvPr/>
        </p:nvSpPr>
        <p:spPr>
          <a:xfrm>
            <a:off x="3597442" y="45720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</p:txBody>
      </p:sp>
      <p:graphicFrame>
        <p:nvGraphicFramePr>
          <p:cNvPr id="12" name="Tabella 12">
            <a:extLst>
              <a:ext uri="{FF2B5EF4-FFF2-40B4-BE49-F238E27FC236}">
                <a16:creationId xmlns:a16="http://schemas.microsoft.com/office/drawing/2014/main" id="{169725DD-05AC-944C-A9DD-D88F618BA2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9983608"/>
              </p:ext>
            </p:extLst>
          </p:nvPr>
        </p:nvGraphicFramePr>
        <p:xfrm>
          <a:off x="262464" y="1298126"/>
          <a:ext cx="11812305" cy="46159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2256">
                  <a:extLst>
                    <a:ext uri="{9D8B030D-6E8A-4147-A177-3AD203B41FA5}">
                      <a16:colId xmlns:a16="http://schemas.microsoft.com/office/drawing/2014/main" val="846349652"/>
                    </a:ext>
                  </a:extLst>
                </a:gridCol>
                <a:gridCol w="1048570">
                  <a:extLst>
                    <a:ext uri="{9D8B030D-6E8A-4147-A177-3AD203B41FA5}">
                      <a16:colId xmlns:a16="http://schemas.microsoft.com/office/drawing/2014/main" val="2907242611"/>
                    </a:ext>
                  </a:extLst>
                </a:gridCol>
                <a:gridCol w="621323">
                  <a:extLst>
                    <a:ext uri="{9D8B030D-6E8A-4147-A177-3AD203B41FA5}">
                      <a16:colId xmlns:a16="http://schemas.microsoft.com/office/drawing/2014/main" val="813888194"/>
                    </a:ext>
                  </a:extLst>
                </a:gridCol>
                <a:gridCol w="987449">
                  <a:extLst>
                    <a:ext uri="{9D8B030D-6E8A-4147-A177-3AD203B41FA5}">
                      <a16:colId xmlns:a16="http://schemas.microsoft.com/office/drawing/2014/main" val="4077394584"/>
                    </a:ext>
                  </a:extLst>
                </a:gridCol>
                <a:gridCol w="548274">
                  <a:extLst>
                    <a:ext uri="{9D8B030D-6E8A-4147-A177-3AD203B41FA5}">
                      <a16:colId xmlns:a16="http://schemas.microsoft.com/office/drawing/2014/main" val="3903794905"/>
                    </a:ext>
                  </a:extLst>
                </a:gridCol>
                <a:gridCol w="1101970">
                  <a:extLst>
                    <a:ext uri="{9D8B030D-6E8A-4147-A177-3AD203B41FA5}">
                      <a16:colId xmlns:a16="http://schemas.microsoft.com/office/drawing/2014/main" val="1546034355"/>
                    </a:ext>
                  </a:extLst>
                </a:gridCol>
                <a:gridCol w="1312984">
                  <a:extLst>
                    <a:ext uri="{9D8B030D-6E8A-4147-A177-3AD203B41FA5}">
                      <a16:colId xmlns:a16="http://schemas.microsoft.com/office/drawing/2014/main" val="2543605109"/>
                    </a:ext>
                  </a:extLst>
                </a:gridCol>
                <a:gridCol w="844062">
                  <a:extLst>
                    <a:ext uri="{9D8B030D-6E8A-4147-A177-3AD203B41FA5}">
                      <a16:colId xmlns:a16="http://schemas.microsoft.com/office/drawing/2014/main" val="965980069"/>
                    </a:ext>
                  </a:extLst>
                </a:gridCol>
                <a:gridCol w="1034340">
                  <a:extLst>
                    <a:ext uri="{9D8B030D-6E8A-4147-A177-3AD203B41FA5}">
                      <a16:colId xmlns:a16="http://schemas.microsoft.com/office/drawing/2014/main" val="3649505231"/>
                    </a:ext>
                  </a:extLst>
                </a:gridCol>
                <a:gridCol w="668216">
                  <a:extLst>
                    <a:ext uri="{9D8B030D-6E8A-4147-A177-3AD203B41FA5}">
                      <a16:colId xmlns:a16="http://schemas.microsoft.com/office/drawing/2014/main" val="1574309546"/>
                    </a:ext>
                  </a:extLst>
                </a:gridCol>
                <a:gridCol w="1735015">
                  <a:extLst>
                    <a:ext uri="{9D8B030D-6E8A-4147-A177-3AD203B41FA5}">
                      <a16:colId xmlns:a16="http://schemas.microsoft.com/office/drawing/2014/main" val="2246811986"/>
                    </a:ext>
                  </a:extLst>
                </a:gridCol>
                <a:gridCol w="937846">
                  <a:extLst>
                    <a:ext uri="{9D8B030D-6E8A-4147-A177-3AD203B41FA5}">
                      <a16:colId xmlns:a16="http://schemas.microsoft.com/office/drawing/2014/main" val="4274961821"/>
                    </a:ext>
                  </a:extLst>
                </a:gridCol>
              </a:tblGrid>
              <a:tr h="740314">
                <a:tc>
                  <a:txBody>
                    <a:bodyPr/>
                    <a:lstStyle/>
                    <a:p>
                      <a:r>
                        <a:rPr lang="it-IT" dirty="0"/>
                        <a:t> 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gender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age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hypert</a:t>
                      </a:r>
                      <a:r>
                        <a:rPr lang="it-IT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hd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ev</a:t>
                      </a:r>
                      <a:r>
                        <a:rPr lang="it-IT" dirty="0"/>
                        <a:t>_</a:t>
                      </a:r>
                    </a:p>
                    <a:p>
                      <a:r>
                        <a:rPr lang="it-IT" dirty="0" err="1"/>
                        <a:t>marr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work_</a:t>
                      </a:r>
                    </a:p>
                    <a:p>
                      <a:r>
                        <a:rPr lang="it-IT" dirty="0" err="1"/>
                        <a:t>type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res_</a:t>
                      </a:r>
                    </a:p>
                    <a:p>
                      <a:r>
                        <a:rPr lang="it-IT" dirty="0" err="1"/>
                        <a:t>type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glucose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bmi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smoking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stroke</a:t>
                      </a:r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1983099"/>
                  </a:ext>
                </a:extLst>
              </a:tr>
              <a:tr h="740314">
                <a:tc>
                  <a:txBody>
                    <a:bodyPr/>
                    <a:lstStyle/>
                    <a:p>
                      <a:r>
                        <a:rPr lang="it-IT" dirty="0"/>
                        <a:t>9046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Male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Private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Urban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228.69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36.6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formerly</a:t>
                      </a:r>
                      <a:r>
                        <a:rPr lang="it-IT" dirty="0"/>
                        <a:t> </a:t>
                      </a:r>
                      <a:r>
                        <a:rPr lang="it-IT" dirty="0" err="1"/>
                        <a:t>smoked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9768735"/>
                  </a:ext>
                </a:extLst>
              </a:tr>
              <a:tr h="740314">
                <a:tc>
                  <a:txBody>
                    <a:bodyPr/>
                    <a:lstStyle/>
                    <a:p>
                      <a:r>
                        <a:rPr lang="it-IT" dirty="0"/>
                        <a:t>51676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Female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Self-</a:t>
                      </a:r>
                      <a:r>
                        <a:rPr lang="it-IT" dirty="0" err="1"/>
                        <a:t>employed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Rural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202.21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N</a:t>
                      </a:r>
                      <a:r>
                        <a:rPr lang="it-IT" dirty="0"/>
                        <a:t>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never</a:t>
                      </a:r>
                      <a:r>
                        <a:rPr lang="it-IT" dirty="0"/>
                        <a:t> </a:t>
                      </a:r>
                      <a:r>
                        <a:rPr lang="it-IT" dirty="0" err="1"/>
                        <a:t>smoked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4489716"/>
                  </a:ext>
                </a:extLst>
              </a:tr>
              <a:tr h="740314">
                <a:tc>
                  <a:txBody>
                    <a:bodyPr/>
                    <a:lstStyle/>
                    <a:p>
                      <a:r>
                        <a:rPr lang="it-IT" dirty="0"/>
                        <a:t>31112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Male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Private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Rural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105.92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32.5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never</a:t>
                      </a:r>
                      <a:r>
                        <a:rPr lang="it-IT" dirty="0"/>
                        <a:t> </a:t>
                      </a:r>
                      <a:r>
                        <a:rPr lang="it-IT" dirty="0" err="1"/>
                        <a:t>smoked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2046926"/>
                  </a:ext>
                </a:extLst>
              </a:tr>
              <a:tr h="740314">
                <a:tc>
                  <a:txBody>
                    <a:bodyPr/>
                    <a:lstStyle/>
                    <a:p>
                      <a:r>
                        <a:rPr lang="it-IT" dirty="0"/>
                        <a:t>60182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Female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Private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Urban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171.23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34.4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smokes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1800913"/>
                  </a:ext>
                </a:extLst>
              </a:tr>
              <a:tr h="740314">
                <a:tc>
                  <a:txBody>
                    <a:bodyPr/>
                    <a:lstStyle/>
                    <a:p>
                      <a:r>
                        <a:rPr lang="it-IT" dirty="0"/>
                        <a:t>1665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Female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/>
                        <a:t>Self-</a:t>
                      </a:r>
                      <a:r>
                        <a:rPr lang="it-IT" dirty="0" err="1"/>
                        <a:t>employed</a:t>
                      </a:r>
                      <a:endParaRPr lang="it-IT" dirty="0"/>
                    </a:p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Rural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174.12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never</a:t>
                      </a:r>
                      <a:r>
                        <a:rPr lang="it-IT" dirty="0"/>
                        <a:t> </a:t>
                      </a:r>
                      <a:r>
                        <a:rPr lang="it-IT" dirty="0" err="1"/>
                        <a:t>smoked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62924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702858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B9A2D-21E6-40FD-8859-9F5477682C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2405" y="209550"/>
            <a:ext cx="2218649" cy="175259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>
                <a:solidFill>
                  <a:schemeClr val="accent2">
                    <a:lumMod val="75000"/>
                  </a:schemeClr>
                </a:solidFill>
                <a:latin typeface="Times New Roman"/>
                <a:cs typeface="Dubai Medium"/>
              </a:rPr>
              <a:t>Dataset </a:t>
            </a:r>
            <a:endParaRPr lang="en-US" dirty="0">
              <a:solidFill>
                <a:schemeClr val="accent2">
                  <a:lumMod val="75000"/>
                </a:schemeClr>
              </a:solidFill>
              <a:latin typeface="Times New Roman"/>
              <a:cs typeface="Times New Roman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17A2DB-90C9-449D-9B52-CFEBDB9AF3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14563" y="1796333"/>
            <a:ext cx="10713528" cy="4660106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l">
              <a:buFont typeface="Arial"/>
              <a:buChar char="•"/>
            </a:pPr>
            <a:r>
              <a:rPr lang="en-US" sz="2800" dirty="0">
                <a:latin typeface="Times New Roman"/>
                <a:cs typeface="Times New Roman"/>
              </a:rPr>
              <a:t>  </a:t>
            </a:r>
            <a:r>
              <a:rPr lang="en-US" sz="2800" b="1" dirty="0">
                <a:latin typeface="Times New Roman"/>
                <a:cs typeface="Times New Roman"/>
              </a:rPr>
              <a:t>Data variables</a:t>
            </a:r>
            <a:r>
              <a:rPr lang="en-US" sz="2800" dirty="0">
                <a:latin typeface="Times New Roman"/>
                <a:cs typeface="Times New Roman"/>
              </a:rPr>
              <a:t>:</a:t>
            </a:r>
            <a:r>
              <a:rPr lang="en-US" sz="2800" dirty="0"/>
              <a:t>  </a:t>
            </a:r>
            <a:r>
              <a:rPr lang="en-US" sz="2400" dirty="0">
                <a:latin typeface="Rockwell Nova Light"/>
                <a:cs typeface="Simplified Arabic Fixed"/>
              </a:rPr>
              <a:t>id, gender, age, hypertension, </a:t>
            </a:r>
            <a:r>
              <a:rPr lang="en-US" sz="2400" dirty="0" err="1">
                <a:latin typeface="Rockwell Nova Light"/>
                <a:cs typeface="Simplified Arabic Fixed"/>
              </a:rPr>
              <a:t>heart_disease</a:t>
            </a:r>
            <a:r>
              <a:rPr lang="en-US" sz="2400" dirty="0">
                <a:latin typeface="Rockwell Nova Light"/>
                <a:cs typeface="Simplified Arabic Fixed"/>
              </a:rPr>
              <a:t>,</a:t>
            </a:r>
            <a:br>
              <a:rPr lang="en-US" sz="2400" dirty="0">
                <a:latin typeface="Rockwell Nova Light"/>
                <a:cs typeface="Simplified Arabic Fixed"/>
              </a:rPr>
            </a:br>
            <a:r>
              <a:rPr lang="en-US" sz="2400" dirty="0">
                <a:latin typeface="Rockwell Nova Light"/>
                <a:cs typeface="Simplified Arabic Fixed"/>
              </a:rPr>
              <a:t> </a:t>
            </a:r>
            <a:r>
              <a:rPr lang="en-US" sz="2400" dirty="0" err="1">
                <a:latin typeface="Rockwell Nova Light"/>
                <a:cs typeface="Simplified Arabic Fixed"/>
              </a:rPr>
              <a:t>ever_married</a:t>
            </a:r>
            <a:r>
              <a:rPr lang="en-US" sz="2400" dirty="0">
                <a:latin typeface="Rockwell Nova Light"/>
                <a:cs typeface="Simplified Arabic Fixed"/>
              </a:rPr>
              <a:t>, </a:t>
            </a:r>
            <a:r>
              <a:rPr lang="en-US" sz="2400" dirty="0" err="1">
                <a:latin typeface="Rockwell Nova Light"/>
                <a:cs typeface="Simplified Arabic Fixed"/>
              </a:rPr>
              <a:t>work_type</a:t>
            </a:r>
            <a:r>
              <a:rPr lang="en-US" sz="2400" dirty="0">
                <a:latin typeface="Rockwell Nova Light"/>
                <a:cs typeface="Simplified Arabic Fixed"/>
              </a:rPr>
              <a:t>, </a:t>
            </a:r>
            <a:r>
              <a:rPr lang="en-US" sz="2400" dirty="0" err="1">
                <a:latin typeface="Rockwell Nova Light"/>
                <a:cs typeface="Simplified Arabic Fixed"/>
              </a:rPr>
              <a:t>Residence_type</a:t>
            </a:r>
            <a:r>
              <a:rPr lang="en-US" sz="2400" dirty="0">
                <a:latin typeface="Rockwell Nova Light"/>
                <a:cs typeface="Simplified Arabic Fixed"/>
              </a:rPr>
              <a:t>, </a:t>
            </a:r>
            <a:r>
              <a:rPr lang="en-US" sz="2400" dirty="0" err="1">
                <a:latin typeface="Rockwell Nova Light"/>
                <a:cs typeface="Simplified Arabic Fixed"/>
              </a:rPr>
              <a:t>avg_glucose_level</a:t>
            </a:r>
            <a:r>
              <a:rPr lang="en-US" sz="2400" dirty="0">
                <a:latin typeface="Rockwell Nova Light"/>
                <a:cs typeface="Simplified Arabic Fixed"/>
              </a:rPr>
              <a:t>, </a:t>
            </a:r>
            <a:r>
              <a:rPr lang="en-US" sz="2400" dirty="0" err="1">
                <a:latin typeface="Rockwell Nova Light"/>
                <a:cs typeface="Simplified Arabic Fixed"/>
              </a:rPr>
              <a:t>bmi</a:t>
            </a:r>
            <a:r>
              <a:rPr lang="en-US" sz="2400" dirty="0">
                <a:latin typeface="Rockwell Nova Light"/>
                <a:cs typeface="Simplified Arabic Fixed"/>
              </a:rPr>
              <a:t>, </a:t>
            </a:r>
            <a:br>
              <a:rPr lang="en-US" sz="2400" dirty="0">
                <a:latin typeface="Rockwell Nova Light"/>
                <a:cs typeface="Simplified Arabic Fixed"/>
              </a:rPr>
            </a:br>
            <a:r>
              <a:rPr lang="en-US" sz="2400" dirty="0" err="1">
                <a:latin typeface="Rockwell Nova Light"/>
                <a:cs typeface="Simplified Arabic Fixed"/>
              </a:rPr>
              <a:t>smoking_status</a:t>
            </a:r>
            <a:r>
              <a:rPr lang="en-US" sz="2400" dirty="0">
                <a:latin typeface="Rockwell Nova Light"/>
                <a:cs typeface="Simplified Arabic Fixed"/>
              </a:rPr>
              <a:t>, stroke</a:t>
            </a:r>
            <a:br>
              <a:rPr lang="en-US" sz="2600" dirty="0">
                <a:latin typeface="Amasis MT Pro"/>
                <a:cs typeface="Simplified Arabic Fixed"/>
              </a:rPr>
            </a:br>
            <a:endParaRPr lang="en-US" sz="2800" dirty="0"/>
          </a:p>
          <a:p>
            <a:pPr algn="l">
              <a:buFont typeface="Arial"/>
              <a:buChar char="•"/>
            </a:pPr>
            <a:r>
              <a:rPr lang="en-US" sz="2800" b="1" dirty="0"/>
              <a:t>  </a:t>
            </a:r>
            <a:r>
              <a:rPr lang="en-US" sz="2800" b="1" dirty="0">
                <a:latin typeface="Times New Roman"/>
                <a:cs typeface="Times New Roman"/>
              </a:rPr>
              <a:t>Missing values</a:t>
            </a:r>
            <a:br>
              <a:rPr lang="en-US" sz="2800" b="1" dirty="0">
                <a:latin typeface="Times New Roman"/>
              </a:rPr>
            </a:br>
            <a:endParaRPr lang="en-US" sz="2800" dirty="0">
              <a:latin typeface="Times New Roman"/>
              <a:cs typeface="Times New Roman"/>
            </a:endParaRPr>
          </a:p>
          <a:p>
            <a:pPr algn="l">
              <a:buFont typeface="Arial"/>
              <a:buChar char="•"/>
            </a:pPr>
            <a:r>
              <a:rPr lang="en-US" sz="2800" b="1" dirty="0">
                <a:latin typeface="Times New Roman"/>
                <a:cs typeface="Times New Roman"/>
              </a:rPr>
              <a:t>  Unbalanced data</a:t>
            </a:r>
            <a:r>
              <a:rPr lang="en-US" sz="2800" dirty="0">
                <a:latin typeface="Times New Roman"/>
                <a:cs typeface="Times New Roman"/>
              </a:rPr>
              <a:t>: </a:t>
            </a:r>
            <a:br>
              <a:rPr lang="en-US" sz="2800" dirty="0">
                <a:latin typeface="Times New Roman"/>
              </a:rPr>
            </a:br>
            <a:r>
              <a:rPr lang="en-US" sz="2800" dirty="0">
                <a:latin typeface="Times New Roman"/>
                <a:cs typeface="Times New Roman"/>
              </a:rPr>
              <a:t>4,26%  of the people </a:t>
            </a:r>
            <a:br>
              <a:rPr lang="en-US" sz="2800" dirty="0">
                <a:latin typeface="Times New Roman"/>
              </a:rPr>
            </a:br>
            <a:r>
              <a:rPr lang="en-US" sz="2800" dirty="0">
                <a:latin typeface="Times New Roman"/>
                <a:cs typeface="Times New Roman"/>
              </a:rPr>
              <a:t>          get a stroke</a:t>
            </a:r>
            <a:endParaRPr lang="en-US" dirty="0">
              <a:latin typeface="Times New Roman"/>
              <a:cs typeface="Times New Roman"/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B890DAEF-6547-4CB8-A854-092BF2CDFE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6164" y="3253893"/>
            <a:ext cx="6015399" cy="3283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1166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B9A2D-21E6-40FD-8859-9F5477682C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807" y="209550"/>
            <a:ext cx="3196365" cy="175259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>
                <a:solidFill>
                  <a:schemeClr val="accent2">
                    <a:lumMod val="75000"/>
                  </a:schemeClr>
                </a:solidFill>
                <a:latin typeface="Times New Roman"/>
                <a:cs typeface="Dubai Medium"/>
              </a:rPr>
              <a:t>Age distribution</a:t>
            </a:r>
            <a:endParaRPr lang="en-US" dirty="0">
              <a:solidFill>
                <a:schemeClr val="accent2">
                  <a:lumMod val="75000"/>
                </a:schemeClr>
              </a:solidFill>
              <a:latin typeface="Times New Roman"/>
              <a:cs typeface="Times New Roman"/>
            </a:endParaRPr>
          </a:p>
        </p:txBody>
      </p:sp>
      <p:pic>
        <p:nvPicPr>
          <p:cNvPr id="3" name="Picture 5" descr="Chart, histogram&#10;&#10;Description automatically generated">
            <a:extLst>
              <a:ext uri="{FF2B5EF4-FFF2-40B4-BE49-F238E27FC236}">
                <a16:creationId xmlns:a16="http://schemas.microsoft.com/office/drawing/2014/main" id="{D1218500-ED91-4CB9-9925-28EE99933B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0935" y="1656011"/>
            <a:ext cx="5253893" cy="354597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C68AF27-2759-4A19-8ABD-84905EF83098}"/>
              </a:ext>
            </a:extLst>
          </p:cNvPr>
          <p:cNvSpPr txBox="1"/>
          <p:nvPr/>
        </p:nvSpPr>
        <p:spPr>
          <a:xfrm>
            <a:off x="650807" y="5598123"/>
            <a:ext cx="9754148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latin typeface="Times New Roman"/>
                <a:ea typeface="+mn-lt"/>
                <a:cs typeface="+mn-lt"/>
              </a:rPr>
              <a:t>Data cover people of all ages from babies of 8 days to seniors of 82 years old</a:t>
            </a:r>
            <a:endParaRPr lang="en-US" sz="2400" dirty="0">
              <a:latin typeface="Times New Roman"/>
              <a:cs typeface="Times New Roman"/>
            </a:endParaRPr>
          </a:p>
          <a:p>
            <a:endParaRPr lang="en-US" dirty="0">
              <a:latin typeface="Times New Roman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825662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5">
            <a:extLst>
              <a:ext uri="{FF2B5EF4-FFF2-40B4-BE49-F238E27FC236}">
                <a16:creationId xmlns:a16="http://schemas.microsoft.com/office/drawing/2014/main" id="{2E538D1E-5122-4037-B256-EB6ACB6F13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351" y="2662075"/>
            <a:ext cx="11495678" cy="3946010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A670C186-3573-46D4-B0AF-56165C37E3B1}"/>
              </a:ext>
            </a:extLst>
          </p:cNvPr>
          <p:cNvSpPr txBox="1"/>
          <p:nvPr/>
        </p:nvSpPr>
        <p:spPr>
          <a:xfrm>
            <a:off x="821722" y="249915"/>
            <a:ext cx="8415842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4000" dirty="0" err="1">
                <a:solidFill>
                  <a:schemeClr val="accent2">
                    <a:lumMod val="75000"/>
                  </a:schemeClr>
                </a:solidFill>
                <a:latin typeface="Times New Roman"/>
                <a:cs typeface="Aharoni"/>
              </a:rPr>
              <a:t>Explanatory</a:t>
            </a:r>
            <a:r>
              <a:rPr lang="it-IT" sz="4000" dirty="0">
                <a:solidFill>
                  <a:schemeClr val="accent2">
                    <a:lumMod val="75000"/>
                  </a:schemeClr>
                </a:solidFill>
                <a:latin typeface="Times New Roman"/>
                <a:cs typeface="Aharoni"/>
              </a:rPr>
              <a:t> Data Analysis (EDA)</a:t>
            </a:r>
            <a:endParaRPr lang="en-US" dirty="0">
              <a:solidFill>
                <a:schemeClr val="accent2">
                  <a:lumMod val="75000"/>
                </a:schemeClr>
              </a:solidFill>
              <a:latin typeface="Times New Roman"/>
              <a:cs typeface="Times New Roman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E3BF855-3AA0-4E96-8DA6-038CC63E20CD}"/>
              </a:ext>
            </a:extLst>
          </p:cNvPr>
          <p:cNvSpPr txBox="1"/>
          <p:nvPr/>
        </p:nvSpPr>
        <p:spPr>
          <a:xfrm>
            <a:off x="821722" y="1288348"/>
            <a:ext cx="8989277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>
                <a:latin typeface="Times New Roman"/>
                <a:cs typeface="Times New Roman"/>
              </a:rPr>
              <a:t>High glucose level and </a:t>
            </a:r>
            <a:r>
              <a:rPr lang="en-US" sz="2200" dirty="0" err="1">
                <a:latin typeface="Times New Roman"/>
                <a:cs typeface="Times New Roman"/>
              </a:rPr>
              <a:t>bmi</a:t>
            </a:r>
            <a:r>
              <a:rPr lang="en-US" sz="2400" dirty="0">
                <a:latin typeface="Times New Roman"/>
                <a:cs typeface="Times New Roman"/>
              </a:rPr>
              <a:t> do not imply directly a stroke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>
                <a:latin typeface="Times New Roman"/>
                <a:ea typeface="+mn-lt"/>
                <a:cs typeface="+mn-lt"/>
              </a:rPr>
              <a:t>Rare/interesting cases of stroke</a:t>
            </a:r>
            <a:endParaRPr lang="en-US" sz="2400" dirty="0">
              <a:latin typeface="Times New Roman"/>
              <a:cs typeface="Times New Roman"/>
            </a:endParaRPr>
          </a:p>
          <a:p>
            <a:pPr marL="285750" indent="-285750">
              <a:buFont typeface="Arial"/>
              <a:buChar char="•"/>
            </a:pPr>
            <a:r>
              <a:rPr lang="en-US" sz="2400" dirty="0">
                <a:latin typeface="Times New Roman"/>
                <a:cs typeface="Times New Roman"/>
              </a:rPr>
              <a:t>Strong relation between </a:t>
            </a:r>
            <a:r>
              <a:rPr lang="en-US" sz="2200" dirty="0">
                <a:latin typeface="Times New Roman"/>
                <a:cs typeface="Times New Roman"/>
              </a:rPr>
              <a:t>age</a:t>
            </a:r>
            <a:r>
              <a:rPr lang="en-US" sz="2400" dirty="0">
                <a:latin typeface="Times New Roman"/>
                <a:cs typeface="Times New Roman"/>
              </a:rPr>
              <a:t> and </a:t>
            </a:r>
            <a:r>
              <a:rPr lang="en-US" sz="2200" dirty="0">
                <a:latin typeface="Times New Roman"/>
                <a:cs typeface="Times New Roman"/>
              </a:rPr>
              <a:t>stroke</a:t>
            </a:r>
          </a:p>
        </p:txBody>
      </p:sp>
    </p:spTree>
    <p:extLst>
      <p:ext uri="{BB962C8B-B14F-4D97-AF65-F5344CB8AC3E}">
        <p14:creationId xmlns:p14="http://schemas.microsoft.com/office/powerpoint/2010/main" val="14017415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>
            <a:extLst>
              <a:ext uri="{FF2B5EF4-FFF2-40B4-BE49-F238E27FC236}">
                <a16:creationId xmlns:a16="http://schemas.microsoft.com/office/drawing/2014/main" id="{1B4893A5-5676-49A5-98F6-B817D6D2468E}"/>
              </a:ext>
            </a:extLst>
          </p:cNvPr>
          <p:cNvSpPr txBox="1"/>
          <p:nvPr/>
        </p:nvSpPr>
        <p:spPr>
          <a:xfrm>
            <a:off x="861431" y="5619430"/>
            <a:ext cx="8784375" cy="9079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Font typeface="Arial"/>
              <a:buChar char="•"/>
            </a:pPr>
            <a:r>
              <a:rPr lang="en-US" sz="2400" dirty="0">
                <a:latin typeface="Times New Roman"/>
                <a:ea typeface="+mn-lt"/>
                <a:cs typeface="+mn-lt"/>
              </a:rPr>
              <a:t>Non-linear separable</a:t>
            </a:r>
            <a:endParaRPr lang="it-IT" sz="2400" dirty="0">
              <a:latin typeface="Times New Roman"/>
              <a:ea typeface="+mn-lt"/>
              <a:cs typeface="+mn-lt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Font typeface="Arial"/>
              <a:buChar char="•"/>
            </a:pPr>
            <a:r>
              <a:rPr lang="en-US" sz="2400" dirty="0">
                <a:latin typeface="Times New Roman"/>
                <a:ea typeface="+mn-lt"/>
                <a:cs typeface="+mn-lt"/>
              </a:rPr>
              <a:t>Not easy to identify a direct relationship with stroke diseases</a:t>
            </a:r>
            <a:endParaRPr lang="it-IT" sz="2400" dirty="0">
              <a:latin typeface="Times New Roman"/>
              <a:cs typeface="Times New Roman"/>
            </a:endParaRPr>
          </a:p>
        </p:txBody>
      </p:sp>
      <p:pic>
        <p:nvPicPr>
          <p:cNvPr id="4" name="Immagine 14">
            <a:extLst>
              <a:ext uri="{FF2B5EF4-FFF2-40B4-BE49-F238E27FC236}">
                <a16:creationId xmlns:a16="http://schemas.microsoft.com/office/drawing/2014/main" id="{1D24E5F9-CA3E-427E-9D3F-6B8647654C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645" y="1210915"/>
            <a:ext cx="8672511" cy="4001388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74A9DB72-A3C4-4F9A-971B-A978EBF04D3E}"/>
              </a:ext>
            </a:extLst>
          </p:cNvPr>
          <p:cNvSpPr txBox="1"/>
          <p:nvPr/>
        </p:nvSpPr>
        <p:spPr>
          <a:xfrm>
            <a:off x="571498" y="330629"/>
            <a:ext cx="4658423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n w="3175" cmpd="sng">
                  <a:noFill/>
                </a:ln>
                <a:solidFill>
                  <a:schemeClr val="accent2">
                    <a:lumMod val="75000"/>
                  </a:schemeClr>
                </a:solidFill>
                <a:latin typeface="Times New Roman"/>
                <a:ea typeface="+mj-ea"/>
                <a:cs typeface="Dubai Medium"/>
              </a:rPr>
              <a:t>Not an easy problem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7595930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5">
            <a:extLst>
              <a:ext uri="{FF2B5EF4-FFF2-40B4-BE49-F238E27FC236}">
                <a16:creationId xmlns:a16="http://schemas.microsoft.com/office/drawing/2014/main" id="{1E485538-9CE0-4B91-A975-9EB35B28C05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77862" y="1170878"/>
            <a:ext cx="8517161" cy="3884277"/>
          </a:xfr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7A14328D-86C2-4016-A90E-54EFAB744016}"/>
              </a:ext>
            </a:extLst>
          </p:cNvPr>
          <p:cNvSpPr txBox="1"/>
          <p:nvPr/>
        </p:nvSpPr>
        <p:spPr>
          <a:xfrm>
            <a:off x="677862" y="5581591"/>
            <a:ext cx="9041604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i="1" dirty="0">
                <a:latin typeface="Times New Roman"/>
                <a:ea typeface="+mn-lt"/>
                <a:cs typeface="+mn-lt"/>
              </a:rPr>
              <a:t>Glucose levels</a:t>
            </a:r>
            <a:r>
              <a:rPr lang="en-US" sz="2400" dirty="0">
                <a:latin typeface="Times New Roman"/>
                <a:ea typeface="+mn-lt"/>
                <a:cs typeface="+mn-lt"/>
              </a:rPr>
              <a:t> and </a:t>
            </a:r>
            <a:r>
              <a:rPr lang="en-US" sz="2400" i="1" dirty="0" err="1">
                <a:latin typeface="Times New Roman"/>
                <a:ea typeface="+mn-lt"/>
                <a:cs typeface="+mn-lt"/>
              </a:rPr>
              <a:t>Bmi</a:t>
            </a:r>
            <a:r>
              <a:rPr lang="en-US" sz="2400" i="1" dirty="0">
                <a:latin typeface="Times New Roman"/>
                <a:ea typeface="+mn-lt"/>
                <a:cs typeface="+mn-lt"/>
              </a:rPr>
              <a:t> </a:t>
            </a:r>
            <a:r>
              <a:rPr lang="en-US" sz="2400" dirty="0">
                <a:latin typeface="Times New Roman"/>
                <a:ea typeface="+mn-lt"/>
                <a:cs typeface="+mn-lt"/>
              </a:rPr>
              <a:t>could not be so strictly related to the disease but maybe correlated to other illnesses linked to it. </a:t>
            </a:r>
            <a:endParaRPr lang="it-IT" sz="2400" dirty="0">
              <a:latin typeface="Times New Roman"/>
              <a:cs typeface="Times New Roman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EB4F2298-E287-4DE8-96BA-4ACFB853E7B9}"/>
              </a:ext>
            </a:extLst>
          </p:cNvPr>
          <p:cNvSpPr txBox="1"/>
          <p:nvPr/>
        </p:nvSpPr>
        <p:spPr>
          <a:xfrm>
            <a:off x="571498" y="330629"/>
            <a:ext cx="4658423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n w="3175" cmpd="sng">
                  <a:noFill/>
                </a:ln>
                <a:solidFill>
                  <a:schemeClr val="accent2">
                    <a:lumMod val="75000"/>
                  </a:schemeClr>
                </a:solidFill>
                <a:latin typeface="Times New Roman"/>
                <a:ea typeface="+mj-ea"/>
                <a:cs typeface="Dubai Medium"/>
              </a:rPr>
              <a:t>Not an easy problem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7324839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07E6F081-F029-4670-A090-3D0A170B5A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181" y="1505085"/>
            <a:ext cx="7250172" cy="482940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B6DA36D-DA18-4610-BD9C-F9E0E103651B}"/>
              </a:ext>
            </a:extLst>
          </p:cNvPr>
          <p:cNvSpPr txBox="1"/>
          <p:nvPr/>
        </p:nvSpPr>
        <p:spPr>
          <a:xfrm>
            <a:off x="7855226" y="2950293"/>
            <a:ext cx="2915818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>
                <a:latin typeface="Times New Roman"/>
                <a:cs typeface="Times New Roman"/>
              </a:rPr>
              <a:t>Strong correlation</a:t>
            </a:r>
            <a:br>
              <a:rPr lang="en-US" sz="2400" dirty="0">
                <a:latin typeface="Times New Roman"/>
                <a:cs typeface="Times New Roman"/>
              </a:rPr>
            </a:br>
            <a:r>
              <a:rPr lang="en-US" sz="2400" dirty="0">
                <a:latin typeface="Times New Roman"/>
                <a:cs typeface="Times New Roman"/>
              </a:rPr>
              <a:t> with </a:t>
            </a:r>
            <a:r>
              <a:rPr lang="en-US" sz="2400" i="1" dirty="0">
                <a:latin typeface="Times New Roman"/>
                <a:cs typeface="Times New Roman"/>
              </a:rPr>
              <a:t>age</a:t>
            </a:r>
            <a:br>
              <a:rPr lang="en-US" sz="2400" dirty="0">
                <a:latin typeface="Times New Roman"/>
                <a:cs typeface="Times New Roman"/>
              </a:rPr>
            </a:br>
            <a:endParaRPr lang="en-US" sz="2400" dirty="0">
              <a:latin typeface="Times New Roman"/>
              <a:cs typeface="Times New Roman"/>
            </a:endParaRPr>
          </a:p>
          <a:p>
            <a:pPr marL="285750" indent="-285750">
              <a:buFont typeface="Arial"/>
              <a:buChar char="•"/>
            </a:pPr>
            <a:r>
              <a:rPr lang="en-US" sz="2400" dirty="0">
                <a:latin typeface="Times New Roman"/>
                <a:cs typeface="Times New Roman"/>
              </a:rPr>
              <a:t>Weak correlation </a:t>
            </a:r>
            <a:br>
              <a:rPr lang="en-US" sz="2400" dirty="0">
                <a:latin typeface="Times New Roman"/>
                <a:cs typeface="Times New Roman"/>
              </a:rPr>
            </a:br>
            <a:r>
              <a:rPr lang="en-US" sz="2400" dirty="0">
                <a:latin typeface="Times New Roman"/>
                <a:cs typeface="Times New Roman"/>
              </a:rPr>
              <a:t> with </a:t>
            </a:r>
            <a:r>
              <a:rPr lang="en-US" sz="2400" i="1" dirty="0" err="1">
                <a:latin typeface="Times New Roman"/>
                <a:cs typeface="Times New Roman"/>
              </a:rPr>
              <a:t>Bmi</a:t>
            </a:r>
            <a:endParaRPr lang="en-US" sz="2400" i="1" dirty="0">
              <a:latin typeface="Times New Roman"/>
              <a:cs typeface="Times New Roman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27DD1B4B-F3D9-4BDD-94AD-03E5B971B28C}"/>
              </a:ext>
            </a:extLst>
          </p:cNvPr>
          <p:cNvSpPr txBox="1"/>
          <p:nvPr/>
        </p:nvSpPr>
        <p:spPr>
          <a:xfrm>
            <a:off x="571498" y="330629"/>
            <a:ext cx="4658423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n w="3175" cmpd="sng">
                  <a:noFill/>
                </a:ln>
                <a:solidFill>
                  <a:schemeClr val="accent2">
                    <a:lumMod val="75000"/>
                  </a:schemeClr>
                </a:solidFill>
                <a:latin typeface="Times New Roman"/>
                <a:ea typeface="+mj-ea"/>
                <a:cs typeface="Dubai Medium"/>
              </a:rPr>
              <a:t>Not an easy problem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61232552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faccettatura">
  <a:themeElements>
    <a:clrScheme name="Sfaccettatura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Sfaccettatura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faccettatura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4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4F44C90D-2A62-4985-9618-3460247437B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61EAB5F-88FC-4FAE-AE3C-037A3C365EB8}">
  <ds:schemaRefs>
    <ds:schemaRef ds:uri="16c05727-aa75-4e4a-9b5f-8a80a1165891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788A2F88-55C5-4ED1-9541-807C65424763}">
  <ds:schemaRefs>
    <ds:schemaRef ds:uri="http://schemas.openxmlformats.org/package/2006/metadata/core-properties"/>
    <ds:schemaRef ds:uri="71af3243-3dd4-4a8d-8c0d-dd76da1f02a5"/>
    <ds:schemaRef ds:uri="http://purl.org/dc/elements/1.1/"/>
    <ds:schemaRef ds:uri="http://schemas.microsoft.com/office/infopath/2007/PartnerControls"/>
    <ds:schemaRef ds:uri="http://schemas.microsoft.com/office/2006/metadata/properties"/>
    <ds:schemaRef ds:uri="http://purl.org/dc/dcmitype/"/>
    <ds:schemaRef ds:uri="http://schemas.microsoft.com/office/2006/documentManagement/types"/>
    <ds:schemaRef ds:uri="http://purl.org/dc/terms/"/>
    <ds:schemaRef ds:uri="16c05727-aa75-4e4a-9b5f-8a80a1165891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Integrale</Template>
  <TotalTime>342</TotalTime>
  <Words>977</Words>
  <Application>Microsoft Office PowerPoint</Application>
  <PresentationFormat>Widescreen</PresentationFormat>
  <Paragraphs>345</Paragraphs>
  <Slides>24</Slides>
  <Notes>9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12</vt:i4>
      </vt:variant>
      <vt:variant>
        <vt:lpstr>Tema</vt:lpstr>
      </vt:variant>
      <vt:variant>
        <vt:i4>3</vt:i4>
      </vt:variant>
      <vt:variant>
        <vt:lpstr>Titoli diapositive</vt:lpstr>
      </vt:variant>
      <vt:variant>
        <vt:i4>24</vt:i4>
      </vt:variant>
    </vt:vector>
  </HeadingPairs>
  <TitlesOfParts>
    <vt:vector size="39" baseType="lpstr">
      <vt:lpstr>Amasis MT Pro</vt:lpstr>
      <vt:lpstr>Arial</vt:lpstr>
      <vt:lpstr>Arial,Sans-Serif</vt:lpstr>
      <vt:lpstr>Bahnschrift SemiBold</vt:lpstr>
      <vt:lpstr>Calibri</vt:lpstr>
      <vt:lpstr>Calibri Light</vt:lpstr>
      <vt:lpstr>Corbel</vt:lpstr>
      <vt:lpstr>Rockwell Nova Light</vt:lpstr>
      <vt:lpstr>Times New Roman</vt:lpstr>
      <vt:lpstr>Trebuchet MS</vt:lpstr>
      <vt:lpstr>Wingdings</vt:lpstr>
      <vt:lpstr>Wingdings 3</vt:lpstr>
      <vt:lpstr>Parallax</vt:lpstr>
      <vt:lpstr>Tema di Office</vt:lpstr>
      <vt:lpstr>Sfaccettatura</vt:lpstr>
      <vt:lpstr>Statistical Learning Project</vt:lpstr>
      <vt:lpstr>Data analysis on stroke detection</vt:lpstr>
      <vt:lpstr>Dataset</vt:lpstr>
      <vt:lpstr>Dataset </vt:lpstr>
      <vt:lpstr>Age distribution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Correlation between features</vt:lpstr>
      <vt:lpstr> • Which factors are the  most  related to the stroke disease?  • How strong are the relations  between the features?  • Are the given variables enough to predict a good accuracy of some possible person affected by stroke?  • Is it possible to prevent the stroke?</vt:lpstr>
      <vt:lpstr>Tested Models</vt:lpstr>
      <vt:lpstr>LOGISTIC  REGRESSION</vt:lpstr>
      <vt:lpstr>Presentazione standard di PowerPoint</vt:lpstr>
      <vt:lpstr>Presentazione standard di PowerPoint</vt:lpstr>
      <vt:lpstr>Presentazione standard di PowerPoint</vt:lpstr>
      <vt:lpstr>Interaction between features</vt:lpstr>
      <vt:lpstr>Presentazione standard di PowerPoint</vt:lpstr>
      <vt:lpstr>Best Model Selection</vt:lpstr>
      <vt:lpstr>Best Model  Selection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Santin Filippo</dc:creator>
  <cp:lastModifiedBy>Francesca Francesca</cp:lastModifiedBy>
  <cp:revision>471</cp:revision>
  <dcterms:created xsi:type="dcterms:W3CDTF">2021-06-05T09:16:23Z</dcterms:created>
  <dcterms:modified xsi:type="dcterms:W3CDTF">2021-06-22T09:30:12Z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